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257" r:id="rId5"/>
    <p:sldId id="272" r:id="rId6"/>
    <p:sldId id="345" r:id="rId7"/>
    <p:sldId id="268" r:id="rId8"/>
    <p:sldId id="372" r:id="rId9"/>
    <p:sldId id="348" r:id="rId10"/>
    <p:sldId id="273" r:id="rId11"/>
    <p:sldId id="274" r:id="rId12"/>
    <p:sldId id="335" r:id="rId13"/>
    <p:sldId id="336" r:id="rId14"/>
    <p:sldId id="277" r:id="rId15"/>
    <p:sldId id="405" r:id="rId16"/>
    <p:sldId id="373" r:id="rId17"/>
    <p:sldId id="337" r:id="rId18"/>
    <p:sldId id="280" r:id="rId19"/>
    <p:sldId id="338" r:id="rId20"/>
    <p:sldId id="339" r:id="rId21"/>
    <p:sldId id="282" r:id="rId22"/>
    <p:sldId id="341" r:id="rId23"/>
    <p:sldId id="342" r:id="rId24"/>
    <p:sldId id="340" r:id="rId25"/>
    <p:sldId id="286" r:id="rId26"/>
    <p:sldId id="374" r:id="rId27"/>
    <p:sldId id="287" r:id="rId28"/>
    <p:sldId id="288" r:id="rId29"/>
    <p:sldId id="343" r:id="rId30"/>
    <p:sldId id="290" r:id="rId31"/>
    <p:sldId id="291" r:id="rId32"/>
    <p:sldId id="344" r:id="rId33"/>
    <p:sldId id="375" r:id="rId34"/>
    <p:sldId id="292" r:id="rId35"/>
    <p:sldId id="293" r:id="rId36"/>
    <p:sldId id="294" r:id="rId37"/>
    <p:sldId id="347" r:id="rId38"/>
    <p:sldId id="376" r:id="rId39"/>
    <p:sldId id="295" r:id="rId40"/>
    <p:sldId id="301" r:id="rId41"/>
    <p:sldId id="357" r:id="rId42"/>
    <p:sldId id="358" r:id="rId43"/>
    <p:sldId id="359" r:id="rId44"/>
    <p:sldId id="356" r:id="rId45"/>
    <p:sldId id="355" r:id="rId46"/>
    <p:sldId id="363" r:id="rId47"/>
    <p:sldId id="360" r:id="rId48"/>
    <p:sldId id="362" r:id="rId49"/>
    <p:sldId id="349" r:id="rId50"/>
    <p:sldId id="350" r:id="rId51"/>
    <p:sldId id="377" r:id="rId52"/>
    <p:sldId id="296" r:id="rId53"/>
    <p:sldId id="302" r:id="rId54"/>
    <p:sldId id="353" r:id="rId55"/>
    <p:sldId id="354" r:id="rId56"/>
    <p:sldId id="364" r:id="rId57"/>
    <p:sldId id="366" r:id="rId58"/>
    <p:sldId id="365" r:id="rId59"/>
    <p:sldId id="378" r:id="rId60"/>
    <p:sldId id="297" r:id="rId61"/>
    <p:sldId id="367" r:id="rId62"/>
    <p:sldId id="383" r:id="rId63"/>
    <p:sldId id="384" r:id="rId64"/>
    <p:sldId id="385" r:id="rId65"/>
    <p:sldId id="386" r:id="rId66"/>
    <p:sldId id="298" r:id="rId67"/>
    <p:sldId id="303" r:id="rId68"/>
    <p:sldId id="370" r:id="rId69"/>
    <p:sldId id="371" r:id="rId70"/>
    <p:sldId id="380" r:id="rId71"/>
    <p:sldId id="381" r:id="rId72"/>
    <p:sldId id="382" r:id="rId73"/>
    <p:sldId id="299" r:id="rId74"/>
    <p:sldId id="305" r:id="rId75"/>
    <p:sldId id="387" r:id="rId76"/>
    <p:sldId id="390" r:id="rId77"/>
    <p:sldId id="379" r:id="rId78"/>
    <p:sldId id="368" r:id="rId79"/>
    <p:sldId id="304" r:id="rId80"/>
    <p:sldId id="391" r:id="rId81"/>
    <p:sldId id="275" r:id="rId82"/>
    <p:sldId id="392" r:id="rId83"/>
    <p:sldId id="395" r:id="rId84"/>
    <p:sldId id="400" r:id="rId85"/>
    <p:sldId id="393" r:id="rId86"/>
    <p:sldId id="396" r:id="rId87"/>
    <p:sldId id="401" r:id="rId88"/>
    <p:sldId id="397" r:id="rId89"/>
    <p:sldId id="402" r:id="rId90"/>
    <p:sldId id="403" r:id="rId91"/>
    <p:sldId id="271" r:id="rId92"/>
    <p:sldId id="369" r:id="rId9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7A"/>
    <a:srgbClr val="02040A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>
      <p:cViewPr varScale="1">
        <p:scale>
          <a:sx n="91" d="100"/>
          <a:sy n="91" d="100"/>
        </p:scale>
        <p:origin x="341" y="7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C90055-1BF7-47FF-BB91-524F8F8C7217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0DEB3377-A71A-4882-AE71-D216B46A6FBC}">
      <dgm:prSet phldrT="[Text]"/>
      <dgm:spPr>
        <a:noFill/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Error Control</a:t>
          </a:r>
        </a:p>
      </dgm:t>
    </dgm:pt>
    <dgm:pt modelId="{DF83182B-9EB5-4D8E-A612-B366911CD75F}" type="parTrans" cxnId="{6F67896B-CFD6-4551-9076-B05806C81D9C}">
      <dgm:prSet/>
      <dgm:spPr/>
      <dgm:t>
        <a:bodyPr/>
        <a:lstStyle/>
        <a:p>
          <a:endParaRPr lang="en-IN"/>
        </a:p>
      </dgm:t>
    </dgm:pt>
    <dgm:pt modelId="{D2DAB115-5C03-4956-AEE9-CD8AE4840710}" type="sibTrans" cxnId="{6F67896B-CFD6-4551-9076-B05806C81D9C}">
      <dgm:prSet/>
      <dgm:spPr/>
      <dgm:t>
        <a:bodyPr/>
        <a:lstStyle/>
        <a:p>
          <a:endParaRPr lang="en-IN"/>
        </a:p>
      </dgm:t>
    </dgm:pt>
    <dgm:pt modelId="{6DC33511-9337-4F9B-8F46-35A3E70BBFAB}">
      <dgm:prSet phldrT="[Text]"/>
      <dgm:spPr>
        <a:noFill/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Error Detection</a:t>
          </a:r>
        </a:p>
      </dgm:t>
    </dgm:pt>
    <dgm:pt modelId="{BB3E68C2-35BF-4691-96AE-06FA443E58FC}" type="parTrans" cxnId="{6B8AA59C-3D7C-4F2A-9638-66F3068C197C}">
      <dgm:prSet/>
      <dgm:spPr/>
      <dgm:t>
        <a:bodyPr/>
        <a:lstStyle/>
        <a:p>
          <a:endParaRPr lang="en-IN"/>
        </a:p>
      </dgm:t>
    </dgm:pt>
    <dgm:pt modelId="{896114C1-233D-4B84-A1BF-BE513DD32ECB}" type="sibTrans" cxnId="{6B8AA59C-3D7C-4F2A-9638-66F3068C197C}">
      <dgm:prSet/>
      <dgm:spPr/>
      <dgm:t>
        <a:bodyPr/>
        <a:lstStyle/>
        <a:p>
          <a:endParaRPr lang="en-IN"/>
        </a:p>
      </dgm:t>
    </dgm:pt>
    <dgm:pt modelId="{ADE3E2AE-0C76-4715-96E2-EADAC26D6C30}">
      <dgm:prSet phldrT="[Text]"/>
      <dgm:spPr>
        <a:noFill/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Error Correction</a:t>
          </a:r>
        </a:p>
      </dgm:t>
    </dgm:pt>
    <dgm:pt modelId="{0C9C5231-791A-4C88-883D-22B73E9132B5}" type="parTrans" cxnId="{B25CF5A5-5DB6-434F-B594-A1D5B697F923}">
      <dgm:prSet/>
      <dgm:spPr/>
      <dgm:t>
        <a:bodyPr/>
        <a:lstStyle/>
        <a:p>
          <a:endParaRPr lang="en-IN"/>
        </a:p>
      </dgm:t>
    </dgm:pt>
    <dgm:pt modelId="{3EE776CF-CFCB-418F-A0D9-39963BD78FF1}" type="sibTrans" cxnId="{B25CF5A5-5DB6-434F-B594-A1D5B697F923}">
      <dgm:prSet/>
      <dgm:spPr/>
      <dgm:t>
        <a:bodyPr/>
        <a:lstStyle/>
        <a:p>
          <a:endParaRPr lang="en-IN"/>
        </a:p>
      </dgm:t>
    </dgm:pt>
    <dgm:pt modelId="{5EF5013E-DF0A-4A27-A204-10A19C8A4472}" type="pres">
      <dgm:prSet presAssocID="{7EC90055-1BF7-47FF-BB91-524F8F8C72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271A61C-12EA-4177-BF31-09338EAD2326}" type="pres">
      <dgm:prSet presAssocID="{0DEB3377-A71A-4882-AE71-D216B46A6FBC}" presName="hierRoot1" presStyleCnt="0">
        <dgm:presLayoutVars>
          <dgm:hierBranch val="init"/>
        </dgm:presLayoutVars>
      </dgm:prSet>
      <dgm:spPr/>
    </dgm:pt>
    <dgm:pt modelId="{DE8EC966-90BB-42D3-B062-A25B18757BF6}" type="pres">
      <dgm:prSet presAssocID="{0DEB3377-A71A-4882-AE71-D216B46A6FBC}" presName="rootComposite1" presStyleCnt="0"/>
      <dgm:spPr/>
    </dgm:pt>
    <dgm:pt modelId="{7E6AAC22-1906-4E75-97EA-E2E82E907137}" type="pres">
      <dgm:prSet presAssocID="{0DEB3377-A71A-4882-AE71-D216B46A6FBC}" presName="rootText1" presStyleLbl="node0" presStyleIdx="0" presStyleCnt="1">
        <dgm:presLayoutVars>
          <dgm:chPref val="3"/>
        </dgm:presLayoutVars>
      </dgm:prSet>
      <dgm:spPr/>
    </dgm:pt>
    <dgm:pt modelId="{5243B9A9-FB55-4C17-96CB-15D75B0E26ED}" type="pres">
      <dgm:prSet presAssocID="{0DEB3377-A71A-4882-AE71-D216B46A6FBC}" presName="rootConnector1" presStyleLbl="node1" presStyleIdx="0" presStyleCnt="0"/>
      <dgm:spPr/>
    </dgm:pt>
    <dgm:pt modelId="{E7D2FE06-E18D-4590-B3AF-340D84E13AB6}" type="pres">
      <dgm:prSet presAssocID="{0DEB3377-A71A-4882-AE71-D216B46A6FBC}" presName="hierChild2" presStyleCnt="0"/>
      <dgm:spPr/>
    </dgm:pt>
    <dgm:pt modelId="{1E6F8AFC-44F7-4F8C-A591-C15EB086D54D}" type="pres">
      <dgm:prSet presAssocID="{BB3E68C2-35BF-4691-96AE-06FA443E58FC}" presName="Name37" presStyleLbl="parChTrans1D2" presStyleIdx="0" presStyleCnt="2"/>
      <dgm:spPr/>
    </dgm:pt>
    <dgm:pt modelId="{8C6F3506-27D2-4D82-AD0F-933CD6CCD613}" type="pres">
      <dgm:prSet presAssocID="{6DC33511-9337-4F9B-8F46-35A3E70BBFAB}" presName="hierRoot2" presStyleCnt="0">
        <dgm:presLayoutVars>
          <dgm:hierBranch val="init"/>
        </dgm:presLayoutVars>
      </dgm:prSet>
      <dgm:spPr/>
    </dgm:pt>
    <dgm:pt modelId="{972AB733-1187-4A81-8F62-7710260C32D9}" type="pres">
      <dgm:prSet presAssocID="{6DC33511-9337-4F9B-8F46-35A3E70BBFAB}" presName="rootComposite" presStyleCnt="0"/>
      <dgm:spPr/>
    </dgm:pt>
    <dgm:pt modelId="{6A210415-B1B8-490F-AB4C-7DD3A07D3981}" type="pres">
      <dgm:prSet presAssocID="{6DC33511-9337-4F9B-8F46-35A3E70BBFAB}" presName="rootText" presStyleLbl="node2" presStyleIdx="0" presStyleCnt="2">
        <dgm:presLayoutVars>
          <dgm:chPref val="3"/>
        </dgm:presLayoutVars>
      </dgm:prSet>
      <dgm:spPr/>
    </dgm:pt>
    <dgm:pt modelId="{34A55936-F16A-4B95-AC8D-619A368911DD}" type="pres">
      <dgm:prSet presAssocID="{6DC33511-9337-4F9B-8F46-35A3E70BBFAB}" presName="rootConnector" presStyleLbl="node2" presStyleIdx="0" presStyleCnt="2"/>
      <dgm:spPr/>
    </dgm:pt>
    <dgm:pt modelId="{280470EA-7FC1-4EF1-B215-56ECCE6C2C3C}" type="pres">
      <dgm:prSet presAssocID="{6DC33511-9337-4F9B-8F46-35A3E70BBFAB}" presName="hierChild4" presStyleCnt="0"/>
      <dgm:spPr/>
    </dgm:pt>
    <dgm:pt modelId="{408BCA07-1920-4636-B7FD-94CCC2F157D9}" type="pres">
      <dgm:prSet presAssocID="{6DC33511-9337-4F9B-8F46-35A3E70BBFAB}" presName="hierChild5" presStyleCnt="0"/>
      <dgm:spPr/>
    </dgm:pt>
    <dgm:pt modelId="{07127880-C884-4979-A3FD-1159347714E1}" type="pres">
      <dgm:prSet presAssocID="{0C9C5231-791A-4C88-883D-22B73E9132B5}" presName="Name37" presStyleLbl="parChTrans1D2" presStyleIdx="1" presStyleCnt="2"/>
      <dgm:spPr/>
    </dgm:pt>
    <dgm:pt modelId="{7D7593AC-8E63-4077-B7E9-82C5248DD765}" type="pres">
      <dgm:prSet presAssocID="{ADE3E2AE-0C76-4715-96E2-EADAC26D6C30}" presName="hierRoot2" presStyleCnt="0">
        <dgm:presLayoutVars>
          <dgm:hierBranch val="init"/>
        </dgm:presLayoutVars>
      </dgm:prSet>
      <dgm:spPr/>
    </dgm:pt>
    <dgm:pt modelId="{CDF486B8-28B0-4AEB-B50F-73A6EF081EA5}" type="pres">
      <dgm:prSet presAssocID="{ADE3E2AE-0C76-4715-96E2-EADAC26D6C30}" presName="rootComposite" presStyleCnt="0"/>
      <dgm:spPr/>
    </dgm:pt>
    <dgm:pt modelId="{FC63A097-6F6E-496C-B7CB-BD180E21A653}" type="pres">
      <dgm:prSet presAssocID="{ADE3E2AE-0C76-4715-96E2-EADAC26D6C30}" presName="rootText" presStyleLbl="node2" presStyleIdx="1" presStyleCnt="2">
        <dgm:presLayoutVars>
          <dgm:chPref val="3"/>
        </dgm:presLayoutVars>
      </dgm:prSet>
      <dgm:spPr/>
    </dgm:pt>
    <dgm:pt modelId="{7469F348-391B-40DD-905B-B419438895CD}" type="pres">
      <dgm:prSet presAssocID="{ADE3E2AE-0C76-4715-96E2-EADAC26D6C30}" presName="rootConnector" presStyleLbl="node2" presStyleIdx="1" presStyleCnt="2"/>
      <dgm:spPr/>
    </dgm:pt>
    <dgm:pt modelId="{F33E3FC6-2740-480A-889F-3AF257D53F64}" type="pres">
      <dgm:prSet presAssocID="{ADE3E2AE-0C76-4715-96E2-EADAC26D6C30}" presName="hierChild4" presStyleCnt="0"/>
      <dgm:spPr/>
    </dgm:pt>
    <dgm:pt modelId="{59138EA4-9570-443A-9BF7-694E2D698CCE}" type="pres">
      <dgm:prSet presAssocID="{ADE3E2AE-0C76-4715-96E2-EADAC26D6C30}" presName="hierChild5" presStyleCnt="0"/>
      <dgm:spPr/>
    </dgm:pt>
    <dgm:pt modelId="{12C73834-8722-4465-AD2B-019A2DB7E7AC}" type="pres">
      <dgm:prSet presAssocID="{0DEB3377-A71A-4882-AE71-D216B46A6FBC}" presName="hierChild3" presStyleCnt="0"/>
      <dgm:spPr/>
    </dgm:pt>
  </dgm:ptLst>
  <dgm:cxnLst>
    <dgm:cxn modelId="{5C445317-E5CB-4B09-B30B-E77BC5E7F690}" type="presOf" srcId="{0DEB3377-A71A-4882-AE71-D216B46A6FBC}" destId="{7E6AAC22-1906-4E75-97EA-E2E82E907137}" srcOrd="0" destOrd="0" presId="urn:microsoft.com/office/officeart/2005/8/layout/orgChart1"/>
    <dgm:cxn modelId="{404A1A1E-7BB7-4BAA-A622-B86E5AB020C1}" type="presOf" srcId="{7EC90055-1BF7-47FF-BB91-524F8F8C7217}" destId="{5EF5013E-DF0A-4A27-A204-10A19C8A4472}" srcOrd="0" destOrd="0" presId="urn:microsoft.com/office/officeart/2005/8/layout/orgChart1"/>
    <dgm:cxn modelId="{BC530F21-0944-4184-890C-09B761C59741}" type="presOf" srcId="{ADE3E2AE-0C76-4715-96E2-EADAC26D6C30}" destId="{7469F348-391B-40DD-905B-B419438895CD}" srcOrd="1" destOrd="0" presId="urn:microsoft.com/office/officeart/2005/8/layout/orgChart1"/>
    <dgm:cxn modelId="{99EBD938-4E14-4059-A642-CDA085D7B7AA}" type="presOf" srcId="{0C9C5231-791A-4C88-883D-22B73E9132B5}" destId="{07127880-C884-4979-A3FD-1159347714E1}" srcOrd="0" destOrd="0" presId="urn:microsoft.com/office/officeart/2005/8/layout/orgChart1"/>
    <dgm:cxn modelId="{973C483B-09AC-4EC1-A87E-2186E1DFF41F}" type="presOf" srcId="{6DC33511-9337-4F9B-8F46-35A3E70BBFAB}" destId="{34A55936-F16A-4B95-AC8D-619A368911DD}" srcOrd="1" destOrd="0" presId="urn:microsoft.com/office/officeart/2005/8/layout/orgChart1"/>
    <dgm:cxn modelId="{6F67896B-CFD6-4551-9076-B05806C81D9C}" srcId="{7EC90055-1BF7-47FF-BB91-524F8F8C7217}" destId="{0DEB3377-A71A-4882-AE71-D216B46A6FBC}" srcOrd="0" destOrd="0" parTransId="{DF83182B-9EB5-4D8E-A612-B366911CD75F}" sibTransId="{D2DAB115-5C03-4956-AEE9-CD8AE4840710}"/>
    <dgm:cxn modelId="{79FD994F-5DC0-4B7A-98B8-560C3F9A3B40}" type="presOf" srcId="{BB3E68C2-35BF-4691-96AE-06FA443E58FC}" destId="{1E6F8AFC-44F7-4F8C-A591-C15EB086D54D}" srcOrd="0" destOrd="0" presId="urn:microsoft.com/office/officeart/2005/8/layout/orgChart1"/>
    <dgm:cxn modelId="{8D3C8050-9CA1-4668-BA81-99F0C7F7436B}" type="presOf" srcId="{6DC33511-9337-4F9B-8F46-35A3E70BBFAB}" destId="{6A210415-B1B8-490F-AB4C-7DD3A07D3981}" srcOrd="0" destOrd="0" presId="urn:microsoft.com/office/officeart/2005/8/layout/orgChart1"/>
    <dgm:cxn modelId="{64CA2151-0CBB-47BB-8B8A-D21784552984}" type="presOf" srcId="{ADE3E2AE-0C76-4715-96E2-EADAC26D6C30}" destId="{FC63A097-6F6E-496C-B7CB-BD180E21A653}" srcOrd="0" destOrd="0" presId="urn:microsoft.com/office/officeart/2005/8/layout/orgChart1"/>
    <dgm:cxn modelId="{6B8AA59C-3D7C-4F2A-9638-66F3068C197C}" srcId="{0DEB3377-A71A-4882-AE71-D216B46A6FBC}" destId="{6DC33511-9337-4F9B-8F46-35A3E70BBFAB}" srcOrd="0" destOrd="0" parTransId="{BB3E68C2-35BF-4691-96AE-06FA443E58FC}" sibTransId="{896114C1-233D-4B84-A1BF-BE513DD32ECB}"/>
    <dgm:cxn modelId="{B25CF5A5-5DB6-434F-B594-A1D5B697F923}" srcId="{0DEB3377-A71A-4882-AE71-D216B46A6FBC}" destId="{ADE3E2AE-0C76-4715-96E2-EADAC26D6C30}" srcOrd="1" destOrd="0" parTransId="{0C9C5231-791A-4C88-883D-22B73E9132B5}" sibTransId="{3EE776CF-CFCB-418F-A0D9-39963BD78FF1}"/>
    <dgm:cxn modelId="{7FA233D4-9791-46A4-841A-153D25327652}" type="presOf" srcId="{0DEB3377-A71A-4882-AE71-D216B46A6FBC}" destId="{5243B9A9-FB55-4C17-96CB-15D75B0E26ED}" srcOrd="1" destOrd="0" presId="urn:microsoft.com/office/officeart/2005/8/layout/orgChart1"/>
    <dgm:cxn modelId="{561DF4BF-9D17-4D2D-AFC9-E267AAD8C7A2}" type="presParOf" srcId="{5EF5013E-DF0A-4A27-A204-10A19C8A4472}" destId="{F271A61C-12EA-4177-BF31-09338EAD2326}" srcOrd="0" destOrd="0" presId="urn:microsoft.com/office/officeart/2005/8/layout/orgChart1"/>
    <dgm:cxn modelId="{DD3A3A43-6982-4356-845E-96EC9A73C2CA}" type="presParOf" srcId="{F271A61C-12EA-4177-BF31-09338EAD2326}" destId="{DE8EC966-90BB-42D3-B062-A25B18757BF6}" srcOrd="0" destOrd="0" presId="urn:microsoft.com/office/officeart/2005/8/layout/orgChart1"/>
    <dgm:cxn modelId="{B0EA83EF-E84E-4271-AAF9-226B55D44D3F}" type="presParOf" srcId="{DE8EC966-90BB-42D3-B062-A25B18757BF6}" destId="{7E6AAC22-1906-4E75-97EA-E2E82E907137}" srcOrd="0" destOrd="0" presId="urn:microsoft.com/office/officeart/2005/8/layout/orgChart1"/>
    <dgm:cxn modelId="{4A707294-DBA8-4135-83D8-8CF941CACCD7}" type="presParOf" srcId="{DE8EC966-90BB-42D3-B062-A25B18757BF6}" destId="{5243B9A9-FB55-4C17-96CB-15D75B0E26ED}" srcOrd="1" destOrd="0" presId="urn:microsoft.com/office/officeart/2005/8/layout/orgChart1"/>
    <dgm:cxn modelId="{08DD7D6D-866D-4E69-8F1F-2B4573220921}" type="presParOf" srcId="{F271A61C-12EA-4177-BF31-09338EAD2326}" destId="{E7D2FE06-E18D-4590-B3AF-340D84E13AB6}" srcOrd="1" destOrd="0" presId="urn:microsoft.com/office/officeart/2005/8/layout/orgChart1"/>
    <dgm:cxn modelId="{7A29F3E5-20EE-43D9-AE30-756789062538}" type="presParOf" srcId="{E7D2FE06-E18D-4590-B3AF-340D84E13AB6}" destId="{1E6F8AFC-44F7-4F8C-A591-C15EB086D54D}" srcOrd="0" destOrd="0" presId="urn:microsoft.com/office/officeart/2005/8/layout/orgChart1"/>
    <dgm:cxn modelId="{9083CCA1-A0C4-4FCF-9922-941F7CD433B4}" type="presParOf" srcId="{E7D2FE06-E18D-4590-B3AF-340D84E13AB6}" destId="{8C6F3506-27D2-4D82-AD0F-933CD6CCD613}" srcOrd="1" destOrd="0" presId="urn:microsoft.com/office/officeart/2005/8/layout/orgChart1"/>
    <dgm:cxn modelId="{B3A14185-0E25-46C2-B532-AB56CE5C9534}" type="presParOf" srcId="{8C6F3506-27D2-4D82-AD0F-933CD6CCD613}" destId="{972AB733-1187-4A81-8F62-7710260C32D9}" srcOrd="0" destOrd="0" presId="urn:microsoft.com/office/officeart/2005/8/layout/orgChart1"/>
    <dgm:cxn modelId="{30B851D7-51F5-4DEE-B50B-801807CF69FD}" type="presParOf" srcId="{972AB733-1187-4A81-8F62-7710260C32D9}" destId="{6A210415-B1B8-490F-AB4C-7DD3A07D3981}" srcOrd="0" destOrd="0" presId="urn:microsoft.com/office/officeart/2005/8/layout/orgChart1"/>
    <dgm:cxn modelId="{7A0C11B7-A882-4871-AF98-2DF43E992B6B}" type="presParOf" srcId="{972AB733-1187-4A81-8F62-7710260C32D9}" destId="{34A55936-F16A-4B95-AC8D-619A368911DD}" srcOrd="1" destOrd="0" presId="urn:microsoft.com/office/officeart/2005/8/layout/orgChart1"/>
    <dgm:cxn modelId="{96CFA2D9-49A5-493B-9E9F-52B6BA14CB3A}" type="presParOf" srcId="{8C6F3506-27D2-4D82-AD0F-933CD6CCD613}" destId="{280470EA-7FC1-4EF1-B215-56ECCE6C2C3C}" srcOrd="1" destOrd="0" presId="urn:microsoft.com/office/officeart/2005/8/layout/orgChart1"/>
    <dgm:cxn modelId="{DD32111D-34FE-4D89-9EE2-FB4A24A08721}" type="presParOf" srcId="{8C6F3506-27D2-4D82-AD0F-933CD6CCD613}" destId="{408BCA07-1920-4636-B7FD-94CCC2F157D9}" srcOrd="2" destOrd="0" presId="urn:microsoft.com/office/officeart/2005/8/layout/orgChart1"/>
    <dgm:cxn modelId="{4369AED8-3DF9-4387-9C65-4DA4D8CE917C}" type="presParOf" srcId="{E7D2FE06-E18D-4590-B3AF-340D84E13AB6}" destId="{07127880-C884-4979-A3FD-1159347714E1}" srcOrd="2" destOrd="0" presId="urn:microsoft.com/office/officeart/2005/8/layout/orgChart1"/>
    <dgm:cxn modelId="{BC82D4B6-C603-4B8A-AE7C-A79F46AE96D1}" type="presParOf" srcId="{E7D2FE06-E18D-4590-B3AF-340D84E13AB6}" destId="{7D7593AC-8E63-4077-B7E9-82C5248DD765}" srcOrd="3" destOrd="0" presId="urn:microsoft.com/office/officeart/2005/8/layout/orgChart1"/>
    <dgm:cxn modelId="{945C068A-92B3-4D2D-99C2-E024EEEDA9E2}" type="presParOf" srcId="{7D7593AC-8E63-4077-B7E9-82C5248DD765}" destId="{CDF486B8-28B0-4AEB-B50F-73A6EF081EA5}" srcOrd="0" destOrd="0" presId="urn:microsoft.com/office/officeart/2005/8/layout/orgChart1"/>
    <dgm:cxn modelId="{E9AD3652-AF3A-4371-866C-E485272E8E25}" type="presParOf" srcId="{CDF486B8-28B0-4AEB-B50F-73A6EF081EA5}" destId="{FC63A097-6F6E-496C-B7CB-BD180E21A653}" srcOrd="0" destOrd="0" presId="urn:microsoft.com/office/officeart/2005/8/layout/orgChart1"/>
    <dgm:cxn modelId="{FCF52C86-5331-4A63-8D48-02201019BF73}" type="presParOf" srcId="{CDF486B8-28B0-4AEB-B50F-73A6EF081EA5}" destId="{7469F348-391B-40DD-905B-B419438895CD}" srcOrd="1" destOrd="0" presId="urn:microsoft.com/office/officeart/2005/8/layout/orgChart1"/>
    <dgm:cxn modelId="{EE8DBF8A-48E3-4519-853F-468C09F36130}" type="presParOf" srcId="{7D7593AC-8E63-4077-B7E9-82C5248DD765}" destId="{F33E3FC6-2740-480A-889F-3AF257D53F64}" srcOrd="1" destOrd="0" presId="urn:microsoft.com/office/officeart/2005/8/layout/orgChart1"/>
    <dgm:cxn modelId="{70491021-7C74-4A63-AF34-13D42ED652F7}" type="presParOf" srcId="{7D7593AC-8E63-4077-B7E9-82C5248DD765}" destId="{59138EA4-9570-443A-9BF7-694E2D698CCE}" srcOrd="2" destOrd="0" presId="urn:microsoft.com/office/officeart/2005/8/layout/orgChart1"/>
    <dgm:cxn modelId="{608F19A9-17CB-4A40-B592-3E09F66481FA}" type="presParOf" srcId="{F271A61C-12EA-4177-BF31-09338EAD2326}" destId="{12C73834-8722-4465-AD2B-019A2DB7E7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27880-C884-4979-A3FD-1159347714E1}">
      <dsp:nvSpPr>
        <dsp:cNvPr id="0" name=""/>
        <dsp:cNvSpPr/>
      </dsp:nvSpPr>
      <dsp:spPr>
        <a:xfrm>
          <a:off x="5180012" y="1844153"/>
          <a:ext cx="2230307" cy="774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7078"/>
              </a:lnTo>
              <a:lnTo>
                <a:pt x="2230307" y="387078"/>
              </a:lnTo>
              <a:lnTo>
                <a:pt x="2230307" y="7741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F8AFC-44F7-4F8C-A591-C15EB086D54D}">
      <dsp:nvSpPr>
        <dsp:cNvPr id="0" name=""/>
        <dsp:cNvSpPr/>
      </dsp:nvSpPr>
      <dsp:spPr>
        <a:xfrm>
          <a:off x="2949704" y="1844153"/>
          <a:ext cx="2230307" cy="774156"/>
        </a:xfrm>
        <a:custGeom>
          <a:avLst/>
          <a:gdLst/>
          <a:ahLst/>
          <a:cxnLst/>
          <a:rect l="0" t="0" r="0" b="0"/>
          <a:pathLst>
            <a:path>
              <a:moveTo>
                <a:pt x="2230307" y="0"/>
              </a:moveTo>
              <a:lnTo>
                <a:pt x="2230307" y="387078"/>
              </a:lnTo>
              <a:lnTo>
                <a:pt x="0" y="387078"/>
              </a:lnTo>
              <a:lnTo>
                <a:pt x="0" y="7741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AAC22-1906-4E75-97EA-E2E82E907137}">
      <dsp:nvSpPr>
        <dsp:cNvPr id="0" name=""/>
        <dsp:cNvSpPr/>
      </dsp:nvSpPr>
      <dsp:spPr>
        <a:xfrm>
          <a:off x="3336782" y="923"/>
          <a:ext cx="3686459" cy="1843229"/>
        </a:xfrm>
        <a:prstGeom prst="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>
              <a:solidFill>
                <a:schemeClr val="tx1"/>
              </a:solidFill>
            </a:rPr>
            <a:t>Error Control</a:t>
          </a:r>
        </a:p>
      </dsp:txBody>
      <dsp:txXfrm>
        <a:off x="3336782" y="923"/>
        <a:ext cx="3686459" cy="1843229"/>
      </dsp:txXfrm>
    </dsp:sp>
    <dsp:sp modelId="{6A210415-B1B8-490F-AB4C-7DD3A07D3981}">
      <dsp:nvSpPr>
        <dsp:cNvPr id="0" name=""/>
        <dsp:cNvSpPr/>
      </dsp:nvSpPr>
      <dsp:spPr>
        <a:xfrm>
          <a:off x="1106475" y="2618309"/>
          <a:ext cx="3686459" cy="1843229"/>
        </a:xfrm>
        <a:prstGeom prst="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>
              <a:solidFill>
                <a:schemeClr val="tx1"/>
              </a:solidFill>
            </a:rPr>
            <a:t>Error Detection</a:t>
          </a:r>
        </a:p>
      </dsp:txBody>
      <dsp:txXfrm>
        <a:off x="1106475" y="2618309"/>
        <a:ext cx="3686459" cy="1843229"/>
      </dsp:txXfrm>
    </dsp:sp>
    <dsp:sp modelId="{FC63A097-6F6E-496C-B7CB-BD180E21A653}">
      <dsp:nvSpPr>
        <dsp:cNvPr id="0" name=""/>
        <dsp:cNvSpPr/>
      </dsp:nvSpPr>
      <dsp:spPr>
        <a:xfrm>
          <a:off x="5567090" y="2618309"/>
          <a:ext cx="3686459" cy="1843229"/>
        </a:xfrm>
        <a:prstGeom prst="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>
              <a:solidFill>
                <a:schemeClr val="tx1"/>
              </a:solidFill>
            </a:rPr>
            <a:t>Error Correction</a:t>
          </a:r>
        </a:p>
      </dsp:txBody>
      <dsp:txXfrm>
        <a:off x="5567090" y="2618309"/>
        <a:ext cx="3686459" cy="1843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1/7/2026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1/7/2026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Network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From Bits to Bandwidth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8CF8-11FC-1859-F150-5F03A732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Classless Addressing?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20DEF-2EAA-A309-3D9C-8B806B246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905" y="2256878"/>
            <a:ext cx="4918889" cy="3454400"/>
          </a:xfrm>
        </p:spPr>
        <p:txBody>
          <a:bodyPr/>
          <a:lstStyle/>
          <a:p>
            <a:r>
              <a:rPr lang="en-GB" dirty="0"/>
              <a:t>All IPs must be contiguous.</a:t>
            </a:r>
          </a:p>
          <a:p>
            <a:r>
              <a:rPr lang="en-GB" dirty="0"/>
              <a:t>Block size must be a power of 2 (2ⁿ) simplifies network division.</a:t>
            </a:r>
          </a:p>
          <a:p>
            <a:r>
              <a:rPr lang="en-GB" dirty="0"/>
              <a:t>First IP of block divisible by block size least significant bits of host ID should be 0.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0008DE-45F6-55CE-F57F-A674DF1FE0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348880"/>
            <a:ext cx="5609785" cy="3155503"/>
          </a:xfrm>
        </p:spPr>
      </p:pic>
    </p:spTree>
    <p:extLst>
      <p:ext uri="{BB962C8B-B14F-4D97-AF65-F5344CB8AC3E}">
        <p14:creationId xmlns:p14="http://schemas.microsoft.com/office/powerpoint/2010/main" val="6674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Subnetting vs Supernetting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33016-FFB5-C06E-5682-904B7B5D4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2204864"/>
            <a:ext cx="8252603" cy="3672408"/>
          </a:xfrm>
        </p:spPr>
      </p:pic>
    </p:spTree>
    <p:extLst>
      <p:ext uri="{BB962C8B-B14F-4D97-AF65-F5344CB8AC3E}">
        <p14:creationId xmlns:p14="http://schemas.microsoft.com/office/powerpoint/2010/main" val="367506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EDD4-4D57-26BE-717F-29B6150D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IPv6 Addressing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C8C5B-77FE-F3D2-0F39-F79EE57C8E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Designed to replace IPv4 due to IPv4 address exhaustion.</a:t>
                </a:r>
              </a:p>
              <a:p>
                <a:r>
                  <a:rPr lang="en-GB" dirty="0"/>
                  <a:t>Uses 128-bit addresses → supports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~3.4×10³⁸ </m:t>
                    </m:r>
                  </m:oMath>
                </a14:m>
                <a:r>
                  <a:rPr lang="en-GB" dirty="0"/>
                  <a:t>unique addresses.</a:t>
                </a:r>
              </a:p>
              <a:p>
                <a:r>
                  <a:rPr lang="en-GB" dirty="0"/>
                  <a:t>It simplifies packet headers, making routing faster and more efficient.</a:t>
                </a:r>
              </a:p>
              <a:p>
                <a:r>
                  <a:rPr lang="en-GB" dirty="0"/>
                  <a:t>Security is built in with mandatory support for IPsec.</a:t>
                </a:r>
              </a:p>
              <a:p>
                <a:r>
                  <a:rPr lang="en-GB" dirty="0"/>
                  <a:t>It enables direct device connectivity with auto-configuration and better mobility support.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C8C5B-77FE-F3D2-0F39-F79EE57C8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80" t="-2319" r="-21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2F875A-BB38-AC74-BBED-57D943B9C0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79" y="1706563"/>
            <a:ext cx="4694879" cy="4465637"/>
          </a:xfrm>
        </p:spPr>
      </p:pic>
    </p:spTree>
    <p:extLst>
      <p:ext uri="{BB962C8B-B14F-4D97-AF65-F5344CB8AC3E}">
        <p14:creationId xmlns:p14="http://schemas.microsoft.com/office/powerpoint/2010/main" val="11098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Error Control</a:t>
            </a:r>
          </a:p>
        </p:txBody>
      </p:sp>
    </p:spTree>
    <p:extLst>
      <p:ext uri="{BB962C8B-B14F-4D97-AF65-F5344CB8AC3E}">
        <p14:creationId xmlns:p14="http://schemas.microsoft.com/office/powerpoint/2010/main" val="38555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4166-CF78-4823-3695-4686127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Errors Can Occur in a Network?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52CD2E-C019-DBAE-5DA2-5DAC3A2A6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4" y="2996952"/>
            <a:ext cx="5129581" cy="195412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FCE8792-9A18-3A17-1FAD-8BFFF12637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996952"/>
            <a:ext cx="5728925" cy="1954126"/>
          </a:xfrm>
        </p:spPr>
      </p:pic>
    </p:spTree>
    <p:extLst>
      <p:ext uri="{BB962C8B-B14F-4D97-AF65-F5344CB8AC3E}">
        <p14:creationId xmlns:p14="http://schemas.microsoft.com/office/powerpoint/2010/main" val="25326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Error Control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7B806B3-F907-9CC7-6AE0-F081518FE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444034"/>
              </p:ext>
            </p:extLst>
          </p:nvPr>
        </p:nvGraphicFramePr>
        <p:xfrm>
          <a:off x="1219200" y="1701800"/>
          <a:ext cx="10360025" cy="44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74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39B9-71BF-5E03-E59A-0B789BD8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Hamming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CDB9D-F3BB-346C-A5AF-60615337B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5095" y="2420888"/>
            <a:ext cx="5078677" cy="3454400"/>
          </a:xfrm>
        </p:spPr>
        <p:txBody>
          <a:bodyPr/>
          <a:lstStyle/>
          <a:p>
            <a:r>
              <a:rPr lang="en-GB" b="1" dirty="0"/>
              <a:t>Minimum Hamming Distance rules:</a:t>
            </a:r>
            <a:endParaRPr lang="en-GB" dirty="0"/>
          </a:p>
          <a:p>
            <a:pPr lvl="1"/>
            <a:r>
              <a:rPr lang="en-GB" dirty="0"/>
              <a:t>Detect up to </a:t>
            </a:r>
            <a:r>
              <a:rPr lang="en-GB" b="1" dirty="0"/>
              <a:t>d errors</a:t>
            </a:r>
            <a:r>
              <a:rPr lang="en-GB" dirty="0"/>
              <a:t>: Minimum distance ≥ d + 1</a:t>
            </a:r>
          </a:p>
          <a:p>
            <a:pPr lvl="1"/>
            <a:r>
              <a:rPr lang="en-GB" dirty="0"/>
              <a:t>Correct up to </a:t>
            </a:r>
            <a:r>
              <a:rPr lang="en-GB" b="1" dirty="0"/>
              <a:t>d errors</a:t>
            </a:r>
            <a:r>
              <a:rPr lang="en-GB" dirty="0"/>
              <a:t>: Minimum distance ≥ 2d + 1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C1130B-AFCC-44A3-CBAA-A4231263DA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2204864"/>
            <a:ext cx="3727190" cy="3580161"/>
          </a:xfrm>
        </p:spPr>
      </p:pic>
    </p:spTree>
    <p:extLst>
      <p:ext uri="{BB962C8B-B14F-4D97-AF65-F5344CB8AC3E}">
        <p14:creationId xmlns:p14="http://schemas.microsoft.com/office/powerpoint/2010/main" val="155073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D8D8-BFC9-9510-AEE1-175A9D0B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Error Control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05FB-CA21-7F27-9736-450E7A642C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For Detection:</a:t>
            </a:r>
          </a:p>
          <a:p>
            <a:pPr lvl="1"/>
            <a:r>
              <a:rPr lang="en-IN" dirty="0"/>
              <a:t>Simple &amp; 2D Parity</a:t>
            </a:r>
          </a:p>
          <a:p>
            <a:pPr lvl="1"/>
            <a:r>
              <a:rPr lang="en-IN" dirty="0"/>
              <a:t>Cyclic Redundancy Code</a:t>
            </a:r>
          </a:p>
          <a:p>
            <a:pPr lvl="1"/>
            <a:r>
              <a:rPr lang="en-IN" dirty="0"/>
              <a:t>Checksum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792C6-F0C5-9662-A21C-455651714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For Correction</a:t>
            </a:r>
          </a:p>
          <a:p>
            <a:pPr lvl="1"/>
            <a:r>
              <a:rPr lang="en-IN" dirty="0"/>
              <a:t>Hamming Code</a:t>
            </a:r>
          </a:p>
        </p:txBody>
      </p:sp>
    </p:spTree>
    <p:extLst>
      <p:ext uri="{BB962C8B-B14F-4D97-AF65-F5344CB8AC3E}">
        <p14:creationId xmlns:p14="http://schemas.microsoft.com/office/powerpoint/2010/main" val="103507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&amp; 2D Parity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5BE847-C641-DB34-9D6D-111D18EDE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56" y="1844824"/>
            <a:ext cx="6523154" cy="4462463"/>
          </a:xfrm>
        </p:spPr>
      </p:pic>
    </p:spTree>
    <p:extLst>
      <p:ext uri="{BB962C8B-B14F-4D97-AF65-F5344CB8AC3E}">
        <p14:creationId xmlns:p14="http://schemas.microsoft.com/office/powerpoint/2010/main" val="5080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751-76FC-449A-99D4-9FD2F7E9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Cyclic Redundancy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E2BDA-B188-BD80-57D5-2E6CED5F84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18883" y="1772816"/>
                <a:ext cx="3939425" cy="4465320"/>
              </a:xfrm>
            </p:spPr>
            <p:txBody>
              <a:bodyPr/>
              <a:lstStyle/>
              <a:p>
                <a:r>
                  <a:rPr lang="en-IN" dirty="0"/>
                  <a:t>Good CRC Generator Polynomial</a:t>
                </a:r>
              </a:p>
              <a:p>
                <a:pPr lvl="1"/>
                <a:r>
                  <a:rPr lang="en-GB" dirty="0"/>
                  <a:t>Must have more than one nonzero term.</a:t>
                </a:r>
              </a:p>
              <a:p>
                <a:pPr lvl="1"/>
                <a:r>
                  <a:rPr lang="en-GB" dirty="0"/>
                  <a:t>Must not divide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for any n.</a:t>
                </a:r>
              </a:p>
              <a:p>
                <a:pPr lvl="1"/>
                <a:r>
                  <a:rPr lang="en-GB" dirty="0"/>
                  <a:t>Must have a factor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E2BDA-B188-BD80-57D5-2E6CED5F8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18883" y="1772816"/>
                <a:ext cx="3939425" cy="4465320"/>
              </a:xfrm>
              <a:blipFill>
                <a:blip r:embed="rId2"/>
                <a:stretch>
                  <a:fillRect l="-2012" t="-19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F8FA39-4CCD-1004-CCDA-C03CE2160A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4292" y="1844824"/>
            <a:ext cx="6644555" cy="3528392"/>
          </a:xfrm>
        </p:spPr>
      </p:pic>
    </p:spTree>
    <p:extLst>
      <p:ext uri="{BB962C8B-B14F-4D97-AF65-F5344CB8AC3E}">
        <p14:creationId xmlns:p14="http://schemas.microsoft.com/office/powerpoint/2010/main" val="12124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AC0A-585F-E94D-58CF-20C75817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Thought on Computer Network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67A02-A26E-E1C0-E566-06DD35520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83" y="1844824"/>
            <a:ext cx="7525499" cy="4233093"/>
          </a:xfrm>
        </p:spPr>
      </p:pic>
    </p:spTree>
    <p:extLst>
      <p:ext uri="{BB962C8B-B14F-4D97-AF65-F5344CB8AC3E}">
        <p14:creationId xmlns:p14="http://schemas.microsoft.com/office/powerpoint/2010/main" val="29471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6C7F-7750-09E9-666C-DE12D7A1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Checksum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B94188-2C68-6D4A-8630-17826FB8C8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700808"/>
            <a:ext cx="4353937" cy="4746773"/>
          </a:xfr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6189C74-F0B3-94DC-2BD3-DA4840DFA9AC}"/>
              </a:ext>
            </a:extLst>
          </p:cNvPr>
          <p:cNvSpPr/>
          <p:nvPr/>
        </p:nvSpPr>
        <p:spPr>
          <a:xfrm>
            <a:off x="6276981" y="1844824"/>
            <a:ext cx="5107472" cy="3816424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Checksum can fail if errors cancel each other out, this is why CRC is preferred for critical data.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26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92A3-C261-4C26-C111-ABB19A38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Hamming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8E47F-095D-20A8-E173-3A8A6CC5BD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18883" y="1706880"/>
                <a:ext cx="4443481" cy="446532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Uses </a:t>
                </a:r>
                <a:r>
                  <a:rPr lang="en-GB" b="1" dirty="0"/>
                  <a:t>parity bits</a:t>
                </a:r>
                <a:r>
                  <a:rPr lang="en-GB" dirty="0"/>
                  <a:t> placed at positions that are powers of 2 (1, 2, 4, 8…).</a:t>
                </a: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+ 1 ≤ 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m = number of data bits </a:t>
                </a:r>
              </a:p>
              <a:p>
                <a:pPr lvl="1"/>
                <a:r>
                  <a:rPr lang="en-GB" dirty="0"/>
                  <a:t>r = number of parity bits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8E47F-095D-20A8-E173-3A8A6CC5B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18883" y="1706880"/>
                <a:ext cx="4443481" cy="4465320"/>
              </a:xfrm>
              <a:blipFill>
                <a:blip r:embed="rId2"/>
                <a:stretch>
                  <a:fillRect l="-1783" t="-19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9131D1-AE00-74C8-D2FD-AB6ACC13F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" t="12245" r="5477" b="32872"/>
          <a:stretch/>
        </p:blipFill>
        <p:spPr>
          <a:xfrm>
            <a:off x="5878388" y="2636912"/>
            <a:ext cx="6147775" cy="2016224"/>
          </a:xfrm>
        </p:spPr>
      </p:pic>
    </p:spTree>
    <p:extLst>
      <p:ext uri="{BB962C8B-B14F-4D97-AF65-F5344CB8AC3E}">
        <p14:creationId xmlns:p14="http://schemas.microsoft.com/office/powerpoint/2010/main" val="11777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 a Glance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A9C796-B8C9-F333-DCBA-081D76780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655335"/>
              </p:ext>
            </p:extLst>
          </p:nvPr>
        </p:nvGraphicFramePr>
        <p:xfrm>
          <a:off x="2254947" y="1844824"/>
          <a:ext cx="8288372" cy="4462464"/>
        </p:xfrm>
        <a:graphic>
          <a:graphicData uri="http://schemas.openxmlformats.org/drawingml/2006/table">
            <a:tbl>
              <a:tblPr/>
              <a:tblGrid>
                <a:gridCol w="2072093">
                  <a:extLst>
                    <a:ext uri="{9D8B030D-6E8A-4147-A177-3AD203B41FA5}">
                      <a16:colId xmlns:a16="http://schemas.microsoft.com/office/drawing/2014/main" val="822974508"/>
                    </a:ext>
                  </a:extLst>
                </a:gridCol>
                <a:gridCol w="2072093">
                  <a:extLst>
                    <a:ext uri="{9D8B030D-6E8A-4147-A177-3AD203B41FA5}">
                      <a16:colId xmlns:a16="http://schemas.microsoft.com/office/drawing/2014/main" val="4158065473"/>
                    </a:ext>
                  </a:extLst>
                </a:gridCol>
                <a:gridCol w="2072093">
                  <a:extLst>
                    <a:ext uri="{9D8B030D-6E8A-4147-A177-3AD203B41FA5}">
                      <a16:colId xmlns:a16="http://schemas.microsoft.com/office/drawing/2014/main" val="1199284090"/>
                    </a:ext>
                  </a:extLst>
                </a:gridCol>
                <a:gridCol w="2072093">
                  <a:extLst>
                    <a:ext uri="{9D8B030D-6E8A-4147-A177-3AD203B41FA5}">
                      <a16:colId xmlns:a16="http://schemas.microsoft.com/office/drawing/2014/main" val="2110161768"/>
                    </a:ext>
                  </a:extLst>
                </a:gridCol>
              </a:tblGrid>
              <a:tr h="365776">
                <a:tc>
                  <a:txBody>
                    <a:bodyPr/>
                    <a:lstStyle/>
                    <a:p>
                      <a:r>
                        <a:rPr lang="en-IN" sz="1900"/>
                        <a:t>Method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Detects Errors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Corrects Errors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Notes / Comments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089996"/>
                  </a:ext>
                </a:extLst>
              </a:tr>
              <a:tr h="951017">
                <a:tc>
                  <a:txBody>
                    <a:bodyPr/>
                    <a:lstStyle/>
                    <a:p>
                      <a:r>
                        <a:rPr lang="en-IN" sz="1900" b="1"/>
                        <a:t>Parity Bit</a:t>
                      </a:r>
                      <a:endParaRPr lang="en-IN" sz="1900"/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1-bit (single-bit errors)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❌ None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/>
                        <a:t>Can detect </a:t>
                      </a:r>
                      <a:r>
                        <a:rPr lang="en-GB" sz="1900" b="1"/>
                        <a:t>odd number of errors</a:t>
                      </a:r>
                      <a:r>
                        <a:rPr lang="en-GB" sz="1900"/>
                        <a:t>, simple and fast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27809"/>
                  </a:ext>
                </a:extLst>
              </a:tr>
              <a:tr h="951017">
                <a:tc>
                  <a:txBody>
                    <a:bodyPr/>
                    <a:lstStyle/>
                    <a:p>
                      <a:r>
                        <a:rPr lang="en-IN" sz="1900" b="1"/>
                        <a:t>Checksum</a:t>
                      </a:r>
                      <a:endParaRPr lang="en-IN" sz="1900"/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Single-bit + some multiple-bit errors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❌ None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/>
                        <a:t>Simple sum of data words, less reliable than CRC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253804"/>
                  </a:ext>
                </a:extLst>
              </a:tr>
              <a:tr h="951017">
                <a:tc>
                  <a:txBody>
                    <a:bodyPr/>
                    <a:lstStyle/>
                    <a:p>
                      <a:r>
                        <a:rPr lang="en-IN" sz="1900" b="1"/>
                        <a:t>CRC</a:t>
                      </a:r>
                      <a:endParaRPr lang="en-IN" sz="1900"/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/>
                        <a:t>All single-bit, most multi-bit, burst errors ≤ CRC length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❌ None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/>
                        <a:t>Very reliable, used in network protocols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034519"/>
                  </a:ext>
                </a:extLst>
              </a:tr>
              <a:tr h="1243637">
                <a:tc>
                  <a:txBody>
                    <a:bodyPr/>
                    <a:lstStyle/>
                    <a:p>
                      <a:r>
                        <a:rPr lang="en-IN" sz="1900" b="1"/>
                        <a:t>Hamming Code</a:t>
                      </a:r>
                      <a:endParaRPr lang="en-IN" sz="1900"/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All single-bit errors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1-bit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Can </a:t>
                      </a:r>
                      <a:r>
                        <a:rPr lang="en-GB" sz="1900" b="1" dirty="0"/>
                        <a:t>detect and correct 1-bit errors</a:t>
                      </a:r>
                      <a:r>
                        <a:rPr lang="en-GB" sz="1900" dirty="0"/>
                        <a:t>, uses parity bits</a:t>
                      </a:r>
                    </a:p>
                  </a:txBody>
                  <a:tcPr marL="73155" marR="73155" marT="36578" marB="36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88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03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Flow Control</a:t>
            </a:r>
          </a:p>
        </p:txBody>
      </p:sp>
    </p:spTree>
    <p:extLst>
      <p:ext uri="{BB962C8B-B14F-4D97-AF65-F5344CB8AC3E}">
        <p14:creationId xmlns:p14="http://schemas.microsoft.com/office/powerpoint/2010/main" val="173335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Network Control the Flow of Data?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66741-33BC-7497-D04B-5E62A18E0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57" y="1700808"/>
            <a:ext cx="7171109" cy="4679528"/>
          </a:xfrm>
        </p:spPr>
      </p:pic>
    </p:spTree>
    <p:extLst>
      <p:ext uri="{BB962C8B-B14F-4D97-AF65-F5344CB8AC3E}">
        <p14:creationId xmlns:p14="http://schemas.microsoft.com/office/powerpoint/2010/main" val="38500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Stop-&amp;-Wait ARQ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CD763-665D-F24A-16D5-106A9B18B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94" y="1498600"/>
            <a:ext cx="4848036" cy="5026527"/>
          </a:xfrm>
        </p:spPr>
      </p:pic>
    </p:spTree>
    <p:extLst>
      <p:ext uri="{BB962C8B-B14F-4D97-AF65-F5344CB8AC3E}">
        <p14:creationId xmlns:p14="http://schemas.microsoft.com/office/powerpoint/2010/main" val="13236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8964-C114-A018-35F6-C644B2E2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 Back-N ARQ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588AE6-3665-3769-F230-1D125E31C2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" y="1988840"/>
            <a:ext cx="5223411" cy="37957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88C844-7CF6-4BE4-4EE6-EBB04BEAE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2" y="1988839"/>
            <a:ext cx="5223411" cy="3795717"/>
          </a:xfrm>
        </p:spPr>
      </p:pic>
    </p:spTree>
    <p:extLst>
      <p:ext uri="{BB962C8B-B14F-4D97-AF65-F5344CB8AC3E}">
        <p14:creationId xmlns:p14="http://schemas.microsoft.com/office/powerpoint/2010/main" val="34994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Selective Repeat ARQ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C0646-1235-1033-090A-52C83CC40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82" y="1772816"/>
            <a:ext cx="9133901" cy="4536504"/>
          </a:xfrm>
        </p:spPr>
      </p:pic>
    </p:spTree>
    <p:extLst>
      <p:ext uri="{BB962C8B-B14F-4D97-AF65-F5344CB8AC3E}">
        <p14:creationId xmlns:p14="http://schemas.microsoft.com/office/powerpoint/2010/main" val="21899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of ARQ(Automatic Repeat reQuest) Protocols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E19915-742B-DA6F-7B40-48D3F4ABA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793407"/>
              </p:ext>
            </p:extLst>
          </p:nvPr>
        </p:nvGraphicFramePr>
        <p:xfrm>
          <a:off x="1218882" y="1701802"/>
          <a:ext cx="10360500" cy="4823542"/>
        </p:xfrm>
        <a:graphic>
          <a:graphicData uri="http://schemas.openxmlformats.org/drawingml/2006/table">
            <a:tbl>
              <a:tblPr/>
              <a:tblGrid>
                <a:gridCol w="2590125">
                  <a:extLst>
                    <a:ext uri="{9D8B030D-6E8A-4147-A177-3AD203B41FA5}">
                      <a16:colId xmlns:a16="http://schemas.microsoft.com/office/drawing/2014/main" val="971480639"/>
                    </a:ext>
                  </a:extLst>
                </a:gridCol>
                <a:gridCol w="2590125">
                  <a:extLst>
                    <a:ext uri="{9D8B030D-6E8A-4147-A177-3AD203B41FA5}">
                      <a16:colId xmlns:a16="http://schemas.microsoft.com/office/drawing/2014/main" val="2997583597"/>
                    </a:ext>
                  </a:extLst>
                </a:gridCol>
                <a:gridCol w="2590125">
                  <a:extLst>
                    <a:ext uri="{9D8B030D-6E8A-4147-A177-3AD203B41FA5}">
                      <a16:colId xmlns:a16="http://schemas.microsoft.com/office/drawing/2014/main" val="2433937252"/>
                    </a:ext>
                  </a:extLst>
                </a:gridCol>
                <a:gridCol w="2590125">
                  <a:extLst>
                    <a:ext uri="{9D8B030D-6E8A-4147-A177-3AD203B41FA5}">
                      <a16:colId xmlns:a16="http://schemas.microsoft.com/office/drawing/2014/main" val="498076704"/>
                    </a:ext>
                  </a:extLst>
                </a:gridCol>
              </a:tblGrid>
              <a:tr h="529413">
                <a:tc>
                  <a:txBody>
                    <a:bodyPr/>
                    <a:lstStyle/>
                    <a:p>
                      <a:r>
                        <a:rPr lang="en-IN" sz="1400"/>
                        <a:t>Feature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Stop-and-Wait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Go-Back-N (GBN)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Selective Repeat (SR)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564839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Sender Window Size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N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88778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Receiver Window Size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N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11674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Sequence Numbers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0,1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 to N-1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 to N-1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587955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IN" sz="1400" b="1"/>
                        <a:t>Acknowledgment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Individual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Cumulative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Individual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56314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Retransmission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On timeout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On timeout of lost frame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Only lost frame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73137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Efficiency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Low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Better than Stop-and-Wait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Highest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683646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Buffer Requirement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Low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Moderate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High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079820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IN" sz="1400" b="1"/>
                        <a:t>Complexity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Simple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Moderate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Complex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701078"/>
                  </a:ext>
                </a:extLst>
              </a:tr>
              <a:tr h="529413">
                <a:tc>
                  <a:txBody>
                    <a:bodyPr/>
                    <a:lstStyle/>
                    <a:p>
                      <a:r>
                        <a:rPr lang="en-IN" sz="1400" b="1"/>
                        <a:t>Error Handling</a:t>
                      </a:r>
                      <a:endParaRPr lang="en-IN" sz="1400"/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Single frame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Multiple frames lost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Individual frames lost</a:t>
                      </a:r>
                    </a:p>
                  </a:txBody>
                  <a:tcPr marL="54420" marR="54420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9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48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EE07-8182-19F5-3A37-41C8BFF2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Analysis of ARQ Protocols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A07E26-8F61-9CBD-4069-5F81265366F8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922821409"/>
                  </p:ext>
                </p:extLst>
              </p:nvPr>
            </p:nvGraphicFramePr>
            <p:xfrm>
              <a:off x="1219199" y="1706880"/>
              <a:ext cx="5078678" cy="4242400"/>
            </p:xfrm>
            <a:graphic>
              <a:graphicData uri="http://schemas.openxmlformats.org/drawingml/2006/table">
                <a:tbl>
                  <a:tblPr/>
                  <a:tblGrid>
                    <a:gridCol w="2066901">
                      <a:extLst>
                        <a:ext uri="{9D8B030D-6E8A-4147-A177-3AD203B41FA5}">
                          <a16:colId xmlns:a16="http://schemas.microsoft.com/office/drawing/2014/main" val="2284779017"/>
                        </a:ext>
                      </a:extLst>
                    </a:gridCol>
                    <a:gridCol w="3011777">
                      <a:extLst>
                        <a:ext uri="{9D8B030D-6E8A-4147-A177-3AD203B41FA5}">
                          <a16:colId xmlns:a16="http://schemas.microsoft.com/office/drawing/2014/main" val="4044660133"/>
                        </a:ext>
                      </a:extLst>
                    </a:gridCol>
                  </a:tblGrid>
                  <a:tr h="38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Parameter / Term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Meaning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0975274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Transmission delay (time to send a frame)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2795691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Propagation delay (time for signal to travel to receiver)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9012712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Queuing delay (time a frame waits in buffer)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7860541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I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IN" sz="200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Processing delay (time to process a frame at sender/receiver)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938340"/>
                      </a:ext>
                    </a:extLst>
                  </a:tr>
                  <a:tr h="3851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000" b="1" i="1" dirty="0" smtClean="0">
                                        <a:latin typeface="Cambria Math" panose="02040503050406030204" pitchFamily="18" charset="0"/>
                                      </a:rPr>
                                      <m:t>𝒂𝒄𝒌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/>
                            <a:t>Time to transmit acknowledgment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0124013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𝑹𝑻𝑻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Round Trip Time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2∗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IN" sz="16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</a:rPr>
                                    <m:t>ack</m:t>
                                  </m:r>
                                </m:sub>
                              </m:sSub>
                            </m:oMath>
                          </a14:m>
                          <a:endParaRPr lang="en-GB" sz="16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72530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A07E26-8F61-9CBD-4069-5F81265366F8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922821409"/>
                  </p:ext>
                </p:extLst>
              </p:nvPr>
            </p:nvGraphicFramePr>
            <p:xfrm>
              <a:off x="1219199" y="1706880"/>
              <a:ext cx="5078678" cy="4242400"/>
            </p:xfrm>
            <a:graphic>
              <a:graphicData uri="http://schemas.openxmlformats.org/drawingml/2006/table">
                <a:tbl>
                  <a:tblPr/>
                  <a:tblGrid>
                    <a:gridCol w="2066901">
                      <a:extLst>
                        <a:ext uri="{9D8B030D-6E8A-4147-A177-3AD203B41FA5}">
                          <a16:colId xmlns:a16="http://schemas.microsoft.com/office/drawing/2014/main" val="2284779017"/>
                        </a:ext>
                      </a:extLst>
                    </a:gridCol>
                    <a:gridCol w="3011777">
                      <a:extLst>
                        <a:ext uri="{9D8B030D-6E8A-4147-A177-3AD203B41FA5}">
                          <a16:colId xmlns:a16="http://schemas.microsoft.com/office/drawing/2014/main" val="4044660133"/>
                        </a:ext>
                      </a:extLst>
                    </a:gridCol>
                  </a:tblGrid>
                  <a:tr h="38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Parameter / Term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Meaning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0975274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58772" r="-145588" b="-4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Transmission delay (time to send a frame)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2795691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158772" r="-145588" b="-3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Propagation delay (time for signal to travel to receiver)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9012712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258772" r="-145588" b="-2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Queuing delay (time a frame waits in buffer)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7860541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358772" r="-145588" b="-1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Processing delay (time to process a frame at sender/receiver)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938340"/>
                      </a:ext>
                    </a:extLst>
                  </a:tr>
                  <a:tr h="385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830159" r="-145588" b="-1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/>
                            <a:t>Time to transmit acknowledgment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0124013"/>
                      </a:ext>
                    </a:extLst>
                  </a:tr>
                  <a:tr h="694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294" t="-514035" r="-145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8485" t="-5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72530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7C00D5F3-DEC1-DCAE-D37C-563CC22843DC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48542959"/>
                  </p:ext>
                </p:extLst>
              </p:nvPr>
            </p:nvGraphicFramePr>
            <p:xfrm>
              <a:off x="6958508" y="1844825"/>
              <a:ext cx="4011118" cy="4104455"/>
            </p:xfrm>
            <a:graphic>
              <a:graphicData uri="http://schemas.openxmlformats.org/drawingml/2006/table">
                <a:tbl>
                  <a:tblPr/>
                  <a:tblGrid>
                    <a:gridCol w="2306662">
                      <a:extLst>
                        <a:ext uri="{9D8B030D-6E8A-4147-A177-3AD203B41FA5}">
                          <a16:colId xmlns:a16="http://schemas.microsoft.com/office/drawing/2014/main" val="2743435917"/>
                        </a:ext>
                      </a:extLst>
                    </a:gridCol>
                    <a:gridCol w="1704456">
                      <a:extLst>
                        <a:ext uri="{9D8B030D-6E8A-4147-A177-3AD203B41FA5}">
                          <a16:colId xmlns:a16="http://schemas.microsoft.com/office/drawing/2014/main" val="1846688462"/>
                        </a:ext>
                      </a:extLst>
                    </a:gridCol>
                  </a:tblGrid>
                  <a:tr h="4784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Protocol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Efficiency (</a:t>
                          </a:r>
                          <a:r>
                            <a:rPr lang="el-GR" sz="1800" dirty="0"/>
                            <a:t>η)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239190"/>
                      </a:ext>
                    </a:extLst>
                  </a:tr>
                  <a:tr h="836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 dirty="0"/>
                            <a:t>Stop-and-Wait</a:t>
                          </a:r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η =</a:t>
                          </a:r>
                          <a:r>
                            <a:rPr lang="en-IN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2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baseline="0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 sz="2400" b="0" i="1" baseline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sz="2400" b="0" i="1" baseline="0" smtClean="0">
                                      <a:latin typeface="Cambria Math" panose="02040503050406030204" pitchFamily="18" charset="0"/>
                                    </a:rPr>
                                    <m:t>𝑅𝑇𝑇</m:t>
                                  </m:r>
                                </m:den>
                              </m:f>
                            </m:oMath>
                          </a14:m>
                          <a:endParaRPr lang="en-IN" sz="24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4762885"/>
                      </a:ext>
                    </a:extLst>
                  </a:tr>
                  <a:tr h="15811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 dirty="0"/>
                            <a:t>Go-Back-N (GBN)</a:t>
                          </a:r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η ≈</a:t>
                          </a:r>
                          <a:r>
                            <a:rPr lang="en-IN" sz="18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 ∗ 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𝑅𝑇𝑇</m:t>
                                  </m:r>
                                </m:den>
                              </m:f>
                            </m:oMath>
                          </a14:m>
                          <a:endParaRPr lang="en-IN" sz="24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2634523"/>
                      </a:ext>
                    </a:extLst>
                  </a:tr>
                  <a:tr h="12086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/>
                            <a:t>Selective Repeat (SR)</a:t>
                          </a:r>
                          <a:endParaRPr lang="en-IN" sz="180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η ≈</a:t>
                          </a:r>
                          <a:r>
                            <a:rPr lang="en-IN" sz="18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 ∗ 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𝑅𝑇𝑇</m:t>
                                  </m:r>
                                </m:den>
                              </m:f>
                            </m:oMath>
                          </a14:m>
                          <a:endParaRPr lang="en-IN" sz="1800" b="0" dirty="0"/>
                        </a:p>
                        <a:p>
                          <a:pPr algn="ctr"/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63506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7C00D5F3-DEC1-DCAE-D37C-563CC22843DC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48542959"/>
                  </p:ext>
                </p:extLst>
              </p:nvPr>
            </p:nvGraphicFramePr>
            <p:xfrm>
              <a:off x="6958508" y="1844825"/>
              <a:ext cx="4011118" cy="4104455"/>
            </p:xfrm>
            <a:graphic>
              <a:graphicData uri="http://schemas.openxmlformats.org/drawingml/2006/table">
                <a:tbl>
                  <a:tblPr/>
                  <a:tblGrid>
                    <a:gridCol w="2306662">
                      <a:extLst>
                        <a:ext uri="{9D8B030D-6E8A-4147-A177-3AD203B41FA5}">
                          <a16:colId xmlns:a16="http://schemas.microsoft.com/office/drawing/2014/main" val="2743435917"/>
                        </a:ext>
                      </a:extLst>
                    </a:gridCol>
                    <a:gridCol w="1704456">
                      <a:extLst>
                        <a:ext uri="{9D8B030D-6E8A-4147-A177-3AD203B41FA5}">
                          <a16:colId xmlns:a16="http://schemas.microsoft.com/office/drawing/2014/main" val="1846688462"/>
                        </a:ext>
                      </a:extLst>
                    </a:gridCol>
                  </a:tblGrid>
                  <a:tr h="4784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Protocol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dirty="0"/>
                            <a:t>Efficiency (</a:t>
                          </a:r>
                          <a:r>
                            <a:rPr lang="el-GR" sz="1800" dirty="0"/>
                            <a:t>η)</a:t>
                          </a:r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1239190"/>
                      </a:ext>
                    </a:extLst>
                  </a:tr>
                  <a:tr h="836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 dirty="0"/>
                            <a:t>Stop-and-Wait</a:t>
                          </a:r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35357" t="-57664" b="-334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4762885"/>
                      </a:ext>
                    </a:extLst>
                  </a:tr>
                  <a:tr h="15811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 dirty="0"/>
                            <a:t>Go-Back-N (GBN)</a:t>
                          </a:r>
                          <a:endParaRPr lang="en-IN" sz="1800" dirty="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35357" t="-83077" b="-7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634523"/>
                      </a:ext>
                    </a:extLst>
                  </a:tr>
                  <a:tr h="12086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800" b="1"/>
                            <a:t>Selective Repeat (SR)</a:t>
                          </a:r>
                          <a:endParaRPr lang="en-IN" sz="1800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23" marR="44823" marT="22412" marB="224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35357" t="-240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63506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EE99757-09D1-DEDD-BB84-13D6363AE443}"/>
                  </a:ext>
                </a:extLst>
              </p:cNvPr>
              <p:cNvSpPr/>
              <p:nvPr/>
            </p:nvSpPr>
            <p:spPr>
              <a:xfrm>
                <a:off x="3057517" y="5949280"/>
                <a:ext cx="6480720" cy="706091"/>
              </a:xfrm>
              <a:prstGeom prst="roundRect">
                <a:avLst/>
              </a:prstGeom>
              <a:noFill/>
              <a:ln>
                <a:solidFill>
                  <a:srgbClr val="007A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/>
                  <a:t>Throughput(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IN" b="1" dirty="0"/>
                  <a:t>) = Efficiency(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IN" b="1" dirty="0"/>
                  <a:t>) * Bandwidth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EE99757-09D1-DEDD-BB84-13D6363AE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17" y="5949280"/>
                <a:ext cx="6480720" cy="7060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A7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08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AC0A-585F-E94D-58CF-20C75817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actually looks…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67A02-A26E-E1C0-E566-06DD35520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3932" y="1677041"/>
            <a:ext cx="9433049" cy="4874192"/>
          </a:xfrm>
        </p:spPr>
      </p:pic>
    </p:spTree>
    <p:extLst>
      <p:ext uri="{BB962C8B-B14F-4D97-AF65-F5344CB8AC3E}">
        <p14:creationId xmlns:p14="http://schemas.microsoft.com/office/powerpoint/2010/main" val="390046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IPv4 Header</a:t>
            </a:r>
          </a:p>
        </p:txBody>
      </p:sp>
    </p:spTree>
    <p:extLst>
      <p:ext uri="{BB962C8B-B14F-4D97-AF65-F5344CB8AC3E}">
        <p14:creationId xmlns:p14="http://schemas.microsoft.com/office/powerpoint/2010/main" val="238407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Have a Look at the IPv4 Header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2F202-4E7E-1E6E-DD1B-D9BC90600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76" y="1916832"/>
            <a:ext cx="10360501" cy="4144702"/>
          </a:xfrm>
        </p:spPr>
      </p:pic>
    </p:spTree>
    <p:extLst>
      <p:ext uri="{BB962C8B-B14F-4D97-AF65-F5344CB8AC3E}">
        <p14:creationId xmlns:p14="http://schemas.microsoft.com/office/powerpoint/2010/main" val="265808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What's IPv4 Fragmentation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0D4E3-45CA-9AC3-5E35-10E60099F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89" y="1498600"/>
            <a:ext cx="9793088" cy="5084763"/>
          </a:xfrm>
        </p:spPr>
      </p:pic>
    </p:spTree>
    <p:extLst>
      <p:ext uri="{BB962C8B-B14F-4D97-AF65-F5344CB8AC3E}">
        <p14:creationId xmlns:p14="http://schemas.microsoft.com/office/powerpoint/2010/main" val="37422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Facts About IPv4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2E86-0AED-FA86-A8CB-68546352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HLEN is 4 bits, so maximum value it can store is 15. Header size ranges from 20 B to 60 B. This works because HLEN stores header length in units of 4 bytes. Actual header size = HLEN × 4 bytes</a:t>
            </a:r>
          </a:p>
          <a:p>
            <a:endParaRPr lang="en-GB" dirty="0"/>
          </a:p>
          <a:p>
            <a:r>
              <a:rPr lang="en-GB" dirty="0"/>
              <a:t>Total Length (TLEN) is 16 bits. Maximum packet size = 2¹⁶ − 1 = 65,535 bytes; Includes header + data</a:t>
            </a:r>
          </a:p>
          <a:p>
            <a:endParaRPr lang="en-GB" dirty="0"/>
          </a:p>
          <a:p>
            <a:r>
              <a:rPr lang="en-GB" dirty="0"/>
              <a:t>Fragment Offset is 13 bits, but does not count bytes directly. Offset is measured in 8-byte units. Actual fragment position = Fragment Offset × 8 bytes. This is why fragment size must be a multiple of 8 bytes</a:t>
            </a:r>
          </a:p>
          <a:p>
            <a:pPr lvl="1"/>
            <a:r>
              <a:rPr lang="en-GB" dirty="0"/>
              <a:t>Why scaling factor = 8? Saves bits in header, Allows large packet offsets using fewer bits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29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Facts About IPv4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2E86-0AED-FA86-A8CB-68546352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TTL is 8 bits. Maximum value = 255. Decremented by 1 at each router. Prevents packets from looping forever</a:t>
            </a:r>
          </a:p>
          <a:p>
            <a:endParaRPr lang="en-GB" dirty="0"/>
          </a:p>
          <a:p>
            <a:r>
              <a:rPr lang="en-GB" dirty="0"/>
              <a:t>Protocol field is 8 bits. Identifies the upper-layer protocol. Examples: TCP = 06, UDP = 17, ICMP = 01</a:t>
            </a:r>
          </a:p>
          <a:p>
            <a:endParaRPr lang="en-GB" dirty="0"/>
          </a:p>
          <a:p>
            <a:r>
              <a:rPr lang="en-GB" dirty="0"/>
              <a:t>Type of Service (</a:t>
            </a:r>
            <a:r>
              <a:rPr lang="en-GB" dirty="0" err="1"/>
              <a:t>ToS</a:t>
            </a:r>
            <a:r>
              <a:rPr lang="en-GB" dirty="0"/>
              <a:t>) is 8 bits. Originally for delay, throughput, reliability, priority. Now split into DSCP (6 bits) + ECN (2 bits). "DSCP tells routers how important a packet is, ECN tells endpoints how congested the network is."</a:t>
            </a:r>
          </a:p>
          <a:p>
            <a:endParaRPr lang="en-GB" dirty="0"/>
          </a:p>
          <a:p>
            <a:r>
              <a:rPr lang="en-GB" dirty="0"/>
              <a:t>Header Checksum covers header only. Recomputed at every hop because TTL changes.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96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Transport Layer</a:t>
            </a:r>
          </a:p>
        </p:txBody>
      </p:sp>
    </p:spTree>
    <p:extLst>
      <p:ext uri="{BB962C8B-B14F-4D97-AF65-F5344CB8AC3E}">
        <p14:creationId xmlns:p14="http://schemas.microsoft.com/office/powerpoint/2010/main" val="319061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Move Towards the Transport Layer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23684C-3556-B389-C4D2-67AA6BFAA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04" y="1628800"/>
            <a:ext cx="6061016" cy="4799336"/>
          </a:xfrm>
        </p:spPr>
      </p:pic>
    </p:spTree>
    <p:extLst>
      <p:ext uri="{BB962C8B-B14F-4D97-AF65-F5344CB8AC3E}">
        <p14:creationId xmlns:p14="http://schemas.microsoft.com/office/powerpoint/2010/main" val="228363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77781-6248-25AA-354A-19D5B95B3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04" y="1701800"/>
            <a:ext cx="5149617" cy="4462463"/>
          </a:xfrm>
        </p:spPr>
      </p:pic>
    </p:spTree>
    <p:extLst>
      <p:ext uri="{BB962C8B-B14F-4D97-AF65-F5344CB8AC3E}">
        <p14:creationId xmlns:p14="http://schemas.microsoft.com/office/powerpoint/2010/main" val="42206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3-Way Handshake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77781-6248-25AA-354A-19D5B95B3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1196" y="1700808"/>
            <a:ext cx="6086432" cy="4751536"/>
          </a:xfrm>
        </p:spPr>
      </p:pic>
    </p:spTree>
    <p:extLst>
      <p:ext uri="{BB962C8B-B14F-4D97-AF65-F5344CB8AC3E}">
        <p14:creationId xmlns:p14="http://schemas.microsoft.com/office/powerpoint/2010/main" val="101786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State Transition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77781-6248-25AA-354A-19D5B95B3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1984" y="1614810"/>
            <a:ext cx="7704856" cy="4968553"/>
          </a:xfrm>
        </p:spPr>
      </p:pic>
    </p:spTree>
    <p:extLst>
      <p:ext uri="{BB962C8B-B14F-4D97-AF65-F5344CB8AC3E}">
        <p14:creationId xmlns:p14="http://schemas.microsoft.com/office/powerpoint/2010/main" val="342119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We’ll Talk About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IP Address</a:t>
            </a:r>
          </a:p>
          <a:p>
            <a:r>
              <a:rPr lang="en-US" dirty="0"/>
              <a:t>Error Control</a:t>
            </a:r>
          </a:p>
          <a:p>
            <a:r>
              <a:rPr lang="en-US" dirty="0"/>
              <a:t>Flow Control</a:t>
            </a:r>
          </a:p>
          <a:p>
            <a:r>
              <a:rPr lang="en-US" dirty="0"/>
              <a:t>IPv4 Header</a:t>
            </a:r>
          </a:p>
          <a:p>
            <a:r>
              <a:rPr lang="en-US" dirty="0"/>
              <a:t>Transport Layer</a:t>
            </a:r>
          </a:p>
          <a:p>
            <a:r>
              <a:rPr lang="en-US" dirty="0"/>
              <a:t>Medium Access control</a:t>
            </a:r>
          </a:p>
          <a:p>
            <a:r>
              <a:rPr lang="en-US" dirty="0"/>
              <a:t>Routing, Switching, IP Support Protocol</a:t>
            </a:r>
          </a:p>
          <a:p>
            <a:r>
              <a:rPr lang="en-US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Wrap Around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049A77-7293-5FB6-9409-7969D6E99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Wrap Around time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𝑆𝑒𝑞𝑢𝑒𝑛𝑐𝑒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𝐵𝑎𝑛𝑑𝑤𝑖𝑑𝑡h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b="0" dirty="0"/>
              </a:p>
              <a:p>
                <a:r>
                  <a:rPr lang="en-IN" dirty="0"/>
                  <a:t>Here we are assuming Sequence no field has k bits &amp; Bandwidth is in Bytes/sec</a:t>
                </a:r>
              </a:p>
              <a:p>
                <a:r>
                  <a:rPr lang="en-IN" dirty="0"/>
                  <a:t>For lifetime of a packet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/>
                  <a:t> minimum Sequence no required (in bits)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(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049A77-7293-5FB6-9409-7969D6E99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40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4D17-417C-AB4A-23B1-0E673337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Congestion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2D0BC-3C3F-B49D-D8F7-1F19DA82A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" t="11274" r="8579" b="29021"/>
          <a:stretch/>
        </p:blipFill>
        <p:spPr>
          <a:xfrm>
            <a:off x="1496605" y="2348880"/>
            <a:ext cx="9195613" cy="3240360"/>
          </a:xfrm>
        </p:spPr>
      </p:pic>
    </p:spTree>
    <p:extLst>
      <p:ext uri="{BB962C8B-B14F-4D97-AF65-F5344CB8AC3E}">
        <p14:creationId xmlns:p14="http://schemas.microsoft.com/office/powerpoint/2010/main" val="24298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5AF4-4082-70CA-A0AC-97E5DAFA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Congestion Control Phases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7EA78B1-9B51-B3F7-0E0D-86D2C1A292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4708" r="21875" b="14667"/>
          <a:stretch/>
        </p:blipFill>
        <p:spPr>
          <a:xfrm>
            <a:off x="1629916" y="1711093"/>
            <a:ext cx="4058202" cy="446110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0D5D00-98B9-B498-B158-8539DE19D4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t="6424" r="15837" b="23318"/>
          <a:stretch/>
        </p:blipFill>
        <p:spPr>
          <a:xfrm>
            <a:off x="6501579" y="2132856"/>
            <a:ext cx="5051150" cy="3816424"/>
          </a:xfrm>
        </p:spPr>
      </p:pic>
    </p:spTree>
    <p:extLst>
      <p:ext uri="{BB962C8B-B14F-4D97-AF65-F5344CB8AC3E}">
        <p14:creationId xmlns:p14="http://schemas.microsoft.com/office/powerpoint/2010/main" val="22763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4D17-417C-AB4A-23B1-0E673337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Congestion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56DC1D-FBAE-191C-BF81-0F2EC7FD3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1628800"/>
            <a:ext cx="6480720" cy="4778238"/>
          </a:xfrm>
        </p:spPr>
      </p:pic>
    </p:spTree>
    <p:extLst>
      <p:ext uri="{BB962C8B-B14F-4D97-AF65-F5344CB8AC3E}">
        <p14:creationId xmlns:p14="http://schemas.microsoft.com/office/powerpoint/2010/main" val="92160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4D17-417C-AB4A-23B1-0E673337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Congestion Control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2D0BC-3C3F-B49D-D8F7-1F19DA82A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" r="-116" b="-543"/>
          <a:stretch/>
        </p:blipFill>
        <p:spPr>
          <a:xfrm>
            <a:off x="2084005" y="1736313"/>
            <a:ext cx="8630255" cy="4847050"/>
          </a:xfrm>
        </p:spPr>
      </p:pic>
    </p:spTree>
    <p:extLst>
      <p:ext uri="{BB962C8B-B14F-4D97-AF65-F5344CB8AC3E}">
        <p14:creationId xmlns:p14="http://schemas.microsoft.com/office/powerpoint/2010/main" val="308297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D2DA-D36F-B5C3-3639-3904E0D4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Congestion Control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7CC3D-0C1F-3F82-9CD9-603956E45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Leaky Bucket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419465-CF7C-36B2-2977-E005E6FD50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IN" sz="2400" dirty="0"/>
                  <a:t>Output rate (constant):</a:t>
                </a:r>
                <a:br>
                  <a:rPr lang="en-IN" sz="2400" dirty="0"/>
                </a:b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IN" sz="2400" dirty="0"/>
                  <a:t> =</a:t>
                </a:r>
                <a14:m>
                  <m:oMath xmlns:m="http://schemas.openxmlformats.org/officeDocument/2006/math">
                    <m:r>
                      <a:rPr lang="en-I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IN" sz="2400" dirty="0"/>
              </a:p>
              <a:p>
                <a:r>
                  <a:rPr lang="en-IN" sz="2400" dirty="0"/>
                  <a:t>Condition:</a:t>
                </a:r>
              </a:p>
              <a:p>
                <a:pPr lvl="1"/>
                <a:r>
                  <a:rPr lang="en-IN" sz="2000" dirty="0"/>
                  <a:t>Input rate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→ no packet loss</a:t>
                </a:r>
              </a:p>
              <a:p>
                <a:pPr lvl="1"/>
                <a:r>
                  <a:rPr lang="en-IN" sz="2000" dirty="0"/>
                  <a:t>Input rate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→ packets dropped</a:t>
                </a:r>
              </a:p>
              <a:p>
                <a:r>
                  <a:rPr lang="en-IN" sz="2400" dirty="0"/>
                  <a:t>Queue constraint: </a:t>
                </a:r>
                <a:br>
                  <a:rPr lang="en-IN" sz="2400" dirty="0"/>
                </a:b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𝑄𝑢𝑒𝑢𝑒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𝐵𝑢𝑐𝑘𝑒𝑡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𝑐𝑎𝑝𝑎𝑐𝑖𝑡𝑦</m:t>
                    </m:r>
                  </m:oMath>
                </a14:m>
                <a:endParaRPr lang="en-IN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419465-CF7C-36B2-2977-E005E6FD5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080" t="-2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D41AC-92C2-F8A6-0A13-644E7D8E5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Token Bucket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66BB8D3-8E05-19CD-F2A2-7006CA80AF7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IN" sz="2400" dirty="0"/>
                  <a:t>Let,</a:t>
                </a:r>
              </a:p>
              <a:p>
                <a:pPr lvl="1"/>
                <a:r>
                  <a:rPr lang="en-IN" sz="2000" dirty="0"/>
                  <a:t>r = token generation rate (tokens/sec)</a:t>
                </a:r>
              </a:p>
              <a:p>
                <a:pPr lvl="1"/>
                <a:r>
                  <a:rPr lang="en-IN" sz="2000" dirty="0"/>
                  <a:t>b = bucket capacity (tokens)</a:t>
                </a:r>
              </a:p>
              <a:p>
                <a:pPr lvl="1"/>
                <a:r>
                  <a:rPr lang="en-IN" sz="2000" dirty="0"/>
                  <a:t>t = time interval (sec)</a:t>
                </a:r>
                <a:endParaRPr lang="en-IN" sz="2400" dirty="0"/>
              </a:p>
              <a:p>
                <a:r>
                  <a:rPr lang="en-IN" sz="2400" dirty="0"/>
                  <a:t>Maximum data that can be sent in time t:</a:t>
                </a:r>
                <a:br>
                  <a:rPr lang="en-IN" sz="2400" dirty="0"/>
                </a:b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IN" sz="2400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sz="2400" i="1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N" sz="24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66BB8D3-8E05-19CD-F2A2-7006CA80A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59" t="-2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7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UDP 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654FD-2E4C-14A0-3DD7-365F05FA2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028031"/>
            <a:ext cx="7620000" cy="3810000"/>
          </a:xfrm>
        </p:spPr>
      </p:pic>
    </p:spTree>
    <p:extLst>
      <p:ext uri="{BB962C8B-B14F-4D97-AF65-F5344CB8AC3E}">
        <p14:creationId xmlns:p14="http://schemas.microsoft.com/office/powerpoint/2010/main" val="52720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vs UDP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5F702-8A0F-11B0-8DA1-7E219AD9C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37" y="1700808"/>
            <a:ext cx="6972392" cy="4679528"/>
          </a:xfrm>
        </p:spPr>
      </p:pic>
    </p:spTree>
    <p:extLst>
      <p:ext uri="{BB962C8B-B14F-4D97-AF65-F5344CB8AC3E}">
        <p14:creationId xmlns:p14="http://schemas.microsoft.com/office/powerpoint/2010/main" val="47632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Medium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74731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Going On in the Medium Access Control Layer?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9A873-0B6D-93DB-AE83-E5B909C31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974" y="1988840"/>
            <a:ext cx="6730876" cy="4464496"/>
          </a:xfrm>
        </p:spPr>
      </p:pic>
    </p:spTree>
    <p:extLst>
      <p:ext uri="{BB962C8B-B14F-4D97-AF65-F5344CB8AC3E}">
        <p14:creationId xmlns:p14="http://schemas.microsoft.com/office/powerpoint/2010/main" val="247706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IP Address</a:t>
            </a:r>
          </a:p>
        </p:txBody>
      </p:sp>
    </p:spTree>
    <p:extLst>
      <p:ext uri="{BB962C8B-B14F-4D97-AF65-F5344CB8AC3E}">
        <p14:creationId xmlns:p14="http://schemas.microsoft.com/office/powerpoint/2010/main" val="11594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is the MAC Layer?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9A6511-2F9D-FC56-C327-760DD6A6F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17" y="1988840"/>
            <a:ext cx="6405189" cy="4248472"/>
          </a:xfrm>
        </p:spPr>
      </p:pic>
    </p:spTree>
    <p:extLst>
      <p:ext uri="{BB962C8B-B14F-4D97-AF65-F5344CB8AC3E}">
        <p14:creationId xmlns:p14="http://schemas.microsoft.com/office/powerpoint/2010/main" val="42192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Access Protocols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268B6-6E9B-F048-B204-E33A0F50A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20" y="1844824"/>
            <a:ext cx="6524625" cy="4381500"/>
          </a:xfrm>
        </p:spPr>
      </p:pic>
    </p:spTree>
    <p:extLst>
      <p:ext uri="{BB962C8B-B14F-4D97-AF65-F5344CB8AC3E}">
        <p14:creationId xmlns:p14="http://schemas.microsoft.com/office/powerpoint/2010/main" val="99854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ALOHA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D3DF6-7F6E-4E90-5919-9F10227D3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0" y="1772816"/>
            <a:ext cx="8859685" cy="4641773"/>
          </a:xfrm>
        </p:spPr>
      </p:pic>
    </p:spTree>
    <p:extLst>
      <p:ext uri="{BB962C8B-B14F-4D97-AF65-F5344CB8AC3E}">
        <p14:creationId xmlns:p14="http://schemas.microsoft.com/office/powerpoint/2010/main" val="335934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Ethernet: CSMA/CD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48A95-8810-C66F-4AAB-0297EE3A7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7" r="6643"/>
          <a:stretch/>
        </p:blipFill>
        <p:spPr>
          <a:xfrm>
            <a:off x="3302789" y="1772816"/>
            <a:ext cx="6192688" cy="4462463"/>
          </a:xfrm>
        </p:spPr>
      </p:pic>
    </p:spTree>
    <p:extLst>
      <p:ext uri="{BB962C8B-B14F-4D97-AF65-F5344CB8AC3E}">
        <p14:creationId xmlns:p14="http://schemas.microsoft.com/office/powerpoint/2010/main" val="107331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CSMA/CD Binary Exponential Backoff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92E86-0AED-FA86-A8CB-68546352D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8883" y="1701796"/>
                <a:ext cx="10420145" cy="475153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IN" dirty="0"/>
                  <a:t>After a collision, sender waits before retransmitting</a:t>
                </a:r>
              </a:p>
              <a:p>
                <a:r>
                  <a:rPr lang="en-IN" dirty="0"/>
                  <a:t>Collision detection condition: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≥ 2</m:t>
                    </m:r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I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err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𝑗𝑎𝑚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/>
                  <a:t>= frame transmission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/>
                  <a:t>= propagation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 dirty="0" err="1" smtClean="0">
                            <a:latin typeface="Cambria Math" panose="02040503050406030204" pitchFamily="18" charset="0"/>
                          </a:rPr>
                          <m:t>𝑑𝑗𝑎𝑚</m:t>
                        </m:r>
                      </m:sub>
                    </m:sSub>
                  </m:oMath>
                </a14:m>
                <a:r>
                  <a:rPr lang="en-IN" dirty="0"/>
                  <a:t>= jam signal transmission time</a:t>
                </a:r>
              </a:p>
              <a:p>
                <a:pPr lvl="1"/>
                <a:endParaRPr lang="en-IN" dirty="0"/>
              </a:p>
              <a:p>
                <a:r>
                  <a:rPr lang="en-IN" dirty="0"/>
                  <a:t>Random backoff time:</a:t>
                </a:r>
              </a:p>
              <a:p>
                <a:pPr lvl="1"/>
                <a:r>
                  <a:rPr lang="en-IN" dirty="0"/>
                  <a:t>Backoff = r × SlotTime, where r ∈ {0, 1, 2, …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/>
                  <a:t>− 1} (Let k = number of collisions (max 10 for backoff))</a:t>
                </a:r>
              </a:p>
              <a:p>
                <a:pPr lvl="1"/>
                <a:r>
                  <a:rPr lang="en-IN" dirty="0"/>
                  <a:t>SlotTime: SlotTime = 2 × propagation delay</a:t>
                </a:r>
              </a:p>
              <a:p>
                <a:pPr lvl="1"/>
                <a:r>
                  <a:rPr lang="en-IN" dirty="0"/>
                  <a:t>SlotTime = 51.2 µs (Ethernet)</a:t>
                </a:r>
              </a:p>
              <a:p>
                <a:pPr marL="377886" lvl="1" indent="0">
                  <a:buNone/>
                </a:pPr>
                <a:endParaRPr lang="en-IN" dirty="0"/>
              </a:p>
              <a:p>
                <a:r>
                  <a:rPr lang="en-IN" dirty="0"/>
                  <a:t>Probability of successful transmission: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𝑠𝑢𝑐𝑐𝑒𝑠𝑠</m:t>
                        </m:r>
                      </m:e>
                    </m:d>
                    <m:r>
                      <a:rPr lang="pt-BR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dirty="0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r>
                              <a:rPr lang="pt-B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endParaRPr lang="en-IN" dirty="0"/>
              </a:p>
              <a:p>
                <a:pPr lvl="1"/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= number of active nodes,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= probability that a node transmits</a:t>
                </a:r>
                <a:br>
                  <a:rPr lang="en-GB" dirty="0"/>
                </a:br>
                <a:endParaRPr lang="en-IN" dirty="0"/>
              </a:p>
              <a:p>
                <a:r>
                  <a:rPr lang="en-IN" dirty="0"/>
                  <a:t>After 16 collisions → transmission aborted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92E86-0AED-FA86-A8CB-68546352D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8883" y="1701796"/>
                <a:ext cx="10420145" cy="4751539"/>
              </a:xfrm>
              <a:blipFill>
                <a:blip r:embed="rId2"/>
                <a:stretch>
                  <a:fillRect l="-234" t="-2051" b="-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79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Ethernet 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6DA4E-3281-D622-2C44-03D54700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7" y="1701800"/>
            <a:ext cx="9462890" cy="4462463"/>
          </a:xfrm>
        </p:spPr>
      </p:pic>
    </p:spTree>
    <p:extLst>
      <p:ext uri="{BB962C8B-B14F-4D97-AF65-F5344CB8AC3E}">
        <p14:creationId xmlns:p14="http://schemas.microsoft.com/office/powerpoint/2010/main" val="75336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176" y="2209801"/>
            <a:ext cx="9221763" cy="2764335"/>
          </a:xfrm>
        </p:spPr>
        <p:txBody>
          <a:bodyPr>
            <a:noAutofit/>
          </a:bodyPr>
          <a:lstStyle/>
          <a:p>
            <a:r>
              <a:rPr lang="en-US" sz="8800" dirty="0"/>
              <a:t>Routing, Switching, </a:t>
            </a:r>
            <a:br>
              <a:rPr lang="en-US" sz="8800" dirty="0"/>
            </a:br>
            <a:r>
              <a:rPr lang="en-US" sz="8800" dirty="0"/>
              <a:t>IP Support Protocol</a:t>
            </a:r>
          </a:p>
        </p:txBody>
      </p:sp>
    </p:spTree>
    <p:extLst>
      <p:ext uri="{BB962C8B-B14F-4D97-AF65-F5344CB8AC3E}">
        <p14:creationId xmlns:p14="http://schemas.microsoft.com/office/powerpoint/2010/main" val="165927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Packet Get Routed in a Network?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14B0E9-CA81-FA46-6326-4C52716E5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1637973"/>
            <a:ext cx="7178202" cy="4743356"/>
          </a:xfrm>
        </p:spPr>
      </p:pic>
    </p:spTree>
    <p:extLst>
      <p:ext uri="{BB962C8B-B14F-4D97-AF65-F5344CB8AC3E}">
        <p14:creationId xmlns:p14="http://schemas.microsoft.com/office/powerpoint/2010/main" val="3303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 Algorithms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A1254E-5DFF-DEA4-97F3-F18B0F4B0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49" y="1701800"/>
            <a:ext cx="8924926" cy="4462463"/>
          </a:xfrm>
        </p:spPr>
      </p:pic>
    </p:spTree>
    <p:extLst>
      <p:ext uri="{BB962C8B-B14F-4D97-AF65-F5344CB8AC3E}">
        <p14:creationId xmlns:p14="http://schemas.microsoft.com/office/powerpoint/2010/main" val="19987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96967-78A2-213C-7BC5-540CBFB0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81" y="1700808"/>
            <a:ext cx="8076862" cy="4536504"/>
          </a:xfrm>
        </p:spPr>
      </p:pic>
    </p:spTree>
    <p:extLst>
      <p:ext uri="{BB962C8B-B14F-4D97-AF65-F5344CB8AC3E}">
        <p14:creationId xmlns:p14="http://schemas.microsoft.com/office/powerpoint/2010/main" val="143968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C3FD-CB33-31A4-A6BE-9433DD0E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an Address Belong to a Device, Network, or Process?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CE386-36AA-F5DE-A7DA-DFF6D8CEC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38" y="1498600"/>
            <a:ext cx="8817790" cy="4960007"/>
          </a:xfrm>
        </p:spPr>
      </p:pic>
    </p:spTree>
    <p:extLst>
      <p:ext uri="{BB962C8B-B14F-4D97-AF65-F5344CB8AC3E}">
        <p14:creationId xmlns:p14="http://schemas.microsoft.com/office/powerpoint/2010/main" val="185178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Distance Vector Routing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88CE2-94DA-F191-8FED-B50E656C2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11" y="1916832"/>
            <a:ext cx="7484044" cy="4373488"/>
          </a:xfrm>
        </p:spPr>
      </p:pic>
    </p:spTree>
    <p:extLst>
      <p:ext uri="{BB962C8B-B14F-4D97-AF65-F5344CB8AC3E}">
        <p14:creationId xmlns:p14="http://schemas.microsoft.com/office/powerpoint/2010/main" val="310569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 State Routing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C277A-CCE2-4F8A-6300-6903CEF28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79" y="1916832"/>
            <a:ext cx="7173307" cy="4382442"/>
          </a:xfrm>
        </p:spPr>
      </p:pic>
    </p:spTree>
    <p:extLst>
      <p:ext uri="{BB962C8B-B14F-4D97-AF65-F5344CB8AC3E}">
        <p14:creationId xmlns:p14="http://schemas.microsoft.com/office/powerpoint/2010/main" val="16824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Distance Vector vs Link State Routing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E056A-6C1A-A2D3-309B-64F33639F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700808"/>
            <a:ext cx="8928992" cy="4743527"/>
          </a:xfrm>
        </p:spPr>
      </p:pic>
    </p:spTree>
    <p:extLst>
      <p:ext uri="{BB962C8B-B14F-4D97-AF65-F5344CB8AC3E}">
        <p14:creationId xmlns:p14="http://schemas.microsoft.com/office/powerpoint/2010/main" val="381351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Packets Really Hop Between Routers?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F1E1F-3DAF-DFC4-4675-F042DF5FF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1700808"/>
            <a:ext cx="4496361" cy="4751536"/>
          </a:xfrm>
        </p:spPr>
      </p:pic>
    </p:spTree>
    <p:extLst>
      <p:ext uri="{BB962C8B-B14F-4D97-AF65-F5344CB8AC3E}">
        <p14:creationId xmlns:p14="http://schemas.microsoft.com/office/powerpoint/2010/main" val="29695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Switching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6B5AC-248A-A7A6-EA70-B4E454CFE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9661" r="7085" b="37090"/>
          <a:stretch/>
        </p:blipFill>
        <p:spPr>
          <a:xfrm>
            <a:off x="2222669" y="2420888"/>
            <a:ext cx="8352928" cy="3168352"/>
          </a:xfrm>
        </p:spPr>
      </p:pic>
    </p:spTree>
    <p:extLst>
      <p:ext uri="{BB962C8B-B14F-4D97-AF65-F5344CB8AC3E}">
        <p14:creationId xmlns:p14="http://schemas.microsoft.com/office/powerpoint/2010/main" val="411976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3E2E3-A34A-E575-6B87-A89D962B2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r="9905"/>
          <a:stretch/>
        </p:blipFill>
        <p:spPr>
          <a:xfrm>
            <a:off x="2277988" y="1772816"/>
            <a:ext cx="8447091" cy="4392488"/>
          </a:xfrm>
        </p:spPr>
      </p:pic>
    </p:spTree>
    <p:extLst>
      <p:ext uri="{BB962C8B-B14F-4D97-AF65-F5344CB8AC3E}">
        <p14:creationId xmlns:p14="http://schemas.microsoft.com/office/powerpoint/2010/main" val="51058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Packet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A38EA-3B44-3E4F-44CA-3CA3F8EF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967" y="1700808"/>
            <a:ext cx="9164331" cy="4462463"/>
          </a:xfrm>
        </p:spPr>
      </p:pic>
    </p:spTree>
    <p:extLst>
      <p:ext uri="{BB962C8B-B14F-4D97-AF65-F5344CB8AC3E}">
        <p14:creationId xmlns:p14="http://schemas.microsoft.com/office/powerpoint/2010/main" val="129531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Switching vs Packet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7813D-69AF-55AC-8D30-82472671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99" y="1916832"/>
            <a:ext cx="7933267" cy="4462463"/>
          </a:xfrm>
        </p:spPr>
      </p:pic>
    </p:spTree>
    <p:extLst>
      <p:ext uri="{BB962C8B-B14F-4D97-AF65-F5344CB8AC3E}">
        <p14:creationId xmlns:p14="http://schemas.microsoft.com/office/powerpoint/2010/main" val="286940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Datagram vs Virtual-Circuit Packet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0BBA6-11A9-2F1A-CD10-394129948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20955" r="2105" b="4818"/>
          <a:stretch/>
        </p:blipFill>
        <p:spPr>
          <a:xfrm>
            <a:off x="1550333" y="2060848"/>
            <a:ext cx="9697599" cy="4248472"/>
          </a:xfrm>
        </p:spPr>
      </p:pic>
    </p:spTree>
    <p:extLst>
      <p:ext uri="{BB962C8B-B14F-4D97-AF65-F5344CB8AC3E}">
        <p14:creationId xmlns:p14="http://schemas.microsoft.com/office/powerpoint/2010/main" val="2787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4A1357-7BFA-571E-7E4D-EE23B99E5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6433" r="5475" b="22566"/>
          <a:stretch/>
        </p:blipFill>
        <p:spPr>
          <a:xfrm>
            <a:off x="2824919" y="1916832"/>
            <a:ext cx="7148428" cy="4032448"/>
          </a:xfrm>
        </p:spPr>
      </p:pic>
    </p:spTree>
    <p:extLst>
      <p:ext uri="{BB962C8B-B14F-4D97-AF65-F5344CB8AC3E}">
        <p14:creationId xmlns:p14="http://schemas.microsoft.com/office/powerpoint/2010/main" val="274243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62E3-CC6E-52F4-743E-42251F94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an IPv4 Address?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A4295B-F556-1761-3876-DEA0C19A0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48" y="2132856"/>
            <a:ext cx="8418569" cy="3683124"/>
          </a:xfrm>
        </p:spPr>
      </p:pic>
    </p:spTree>
    <p:extLst>
      <p:ext uri="{BB962C8B-B14F-4D97-AF65-F5344CB8AC3E}">
        <p14:creationId xmlns:p14="http://schemas.microsoft.com/office/powerpoint/2010/main" val="35276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IP Need Supporting Protocols?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87E113-6DC3-82EE-01E1-EE8858E6D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06" y="1628800"/>
            <a:ext cx="4958612" cy="4731934"/>
          </a:xfrm>
        </p:spPr>
      </p:pic>
    </p:spTree>
    <p:extLst>
      <p:ext uri="{BB962C8B-B14F-4D97-AF65-F5344CB8AC3E}">
        <p14:creationId xmlns:p14="http://schemas.microsoft.com/office/powerpoint/2010/main" val="1887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Layer Protocols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35B9D-876B-D9DB-E80F-1C29CC40A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98" y="1701800"/>
            <a:ext cx="7770028" cy="4462463"/>
          </a:xfrm>
        </p:spPr>
      </p:pic>
    </p:spTree>
    <p:extLst>
      <p:ext uri="{BB962C8B-B14F-4D97-AF65-F5344CB8AC3E}">
        <p14:creationId xmlns:p14="http://schemas.microsoft.com/office/powerpoint/2010/main" val="13562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Address Resolution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40209-535E-63BD-C0D1-C19656A0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53" y="1829200"/>
            <a:ext cx="6840760" cy="4780756"/>
          </a:xfrm>
        </p:spPr>
      </p:pic>
    </p:spTree>
    <p:extLst>
      <p:ext uri="{BB962C8B-B14F-4D97-AF65-F5344CB8AC3E}">
        <p14:creationId xmlns:p14="http://schemas.microsoft.com/office/powerpoint/2010/main" val="36134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4485-D712-D03F-0F68-19EAAA1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Poppins" panose="00000500000000000000" pitchFamily="2" charset="0"/>
              </a:rPr>
              <a:t>Internet Control Message Protocol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3DAC7-48D5-1FEA-6512-FD10945480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8338"/>
          <a:stretch/>
        </p:blipFill>
        <p:spPr>
          <a:xfrm>
            <a:off x="1218883" y="2852936"/>
            <a:ext cx="4864892" cy="223224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D59456-ABBC-EC32-A43E-BACE0D17A3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132856"/>
            <a:ext cx="5196940" cy="3721400"/>
          </a:xfrm>
        </p:spPr>
      </p:pic>
    </p:spTree>
    <p:extLst>
      <p:ext uri="{BB962C8B-B14F-4D97-AF65-F5344CB8AC3E}">
        <p14:creationId xmlns:p14="http://schemas.microsoft.com/office/powerpoint/2010/main" val="15272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17C-47E4-9C35-C96B-68834FB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96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284350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67EB-DD83-6322-583A-2A9160B2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This Layer Called the Application Layer?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47AC10-D225-4838-265A-30F8239EAF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3377"/>
            <a:ext cx="5078413" cy="331200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B44481-81AD-D616-FDC0-8061575240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3" y="1747102"/>
            <a:ext cx="5078412" cy="4384559"/>
          </a:xfrm>
        </p:spPr>
      </p:pic>
    </p:spTree>
    <p:extLst>
      <p:ext uri="{BB962C8B-B14F-4D97-AF65-F5344CB8AC3E}">
        <p14:creationId xmlns:p14="http://schemas.microsoft.com/office/powerpoint/2010/main" val="4175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DNS works?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1C348-396A-EA0A-F780-4E11CA8D6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" b="19341"/>
          <a:stretch/>
        </p:blipFill>
        <p:spPr>
          <a:xfrm>
            <a:off x="2277988" y="1916832"/>
            <a:ext cx="8252029" cy="4392489"/>
          </a:xfrm>
        </p:spPr>
      </p:pic>
    </p:spTree>
    <p:extLst>
      <p:ext uri="{BB962C8B-B14F-4D97-AF65-F5344CB8AC3E}">
        <p14:creationId xmlns:p14="http://schemas.microsoft.com/office/powerpoint/2010/main" val="118027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35E4-7BE2-74C4-44D9-99EA4480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DNS Lookup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5CD47F-3AF7-7008-F6FE-4837A3DDA3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" b="18728"/>
          <a:stretch/>
        </p:blipFill>
        <p:spPr>
          <a:xfrm>
            <a:off x="971474" y="2204864"/>
            <a:ext cx="5326140" cy="309634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EAE8DB-5AE6-51C8-51FA-56CD04D16A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" b="18728"/>
          <a:stretch/>
        </p:blipFill>
        <p:spPr>
          <a:xfrm>
            <a:off x="6500813" y="2204863"/>
            <a:ext cx="5326138" cy="3096344"/>
          </a:xfrm>
        </p:spPr>
      </p:pic>
    </p:spTree>
    <p:extLst>
      <p:ext uri="{BB962C8B-B14F-4D97-AF65-F5344CB8AC3E}">
        <p14:creationId xmlns:p14="http://schemas.microsoft.com/office/powerpoint/2010/main" val="18786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HTTP works?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7CAE9-4FD8-8657-6590-2BAC65362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2" b="27409"/>
          <a:stretch/>
        </p:blipFill>
        <p:spPr>
          <a:xfrm>
            <a:off x="1616619" y="2204864"/>
            <a:ext cx="9568778" cy="3528393"/>
          </a:xfrm>
        </p:spPr>
      </p:pic>
    </p:spTree>
    <p:extLst>
      <p:ext uri="{BB962C8B-B14F-4D97-AF65-F5344CB8AC3E}">
        <p14:creationId xmlns:p14="http://schemas.microsoft.com/office/powerpoint/2010/main" val="57449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35E4-7BE2-74C4-44D9-99EA4480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Non-Persistent HTTP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DB0836-45B4-A26C-D5B4-6F24BBBDAA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54"/>
          <a:stretch/>
        </p:blipFill>
        <p:spPr>
          <a:xfrm>
            <a:off x="1218883" y="2060018"/>
            <a:ext cx="5078413" cy="309800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B7D905-8D32-0E0F-B57E-CF3D0D1AB8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" b="16279"/>
          <a:stretch/>
        </p:blipFill>
        <p:spPr>
          <a:xfrm>
            <a:off x="6578416" y="1772816"/>
            <a:ext cx="4923205" cy="3672408"/>
          </a:xfrm>
        </p:spPr>
      </p:pic>
    </p:spTree>
    <p:extLst>
      <p:ext uri="{BB962C8B-B14F-4D97-AF65-F5344CB8AC3E}">
        <p14:creationId xmlns:p14="http://schemas.microsoft.com/office/powerpoint/2010/main" val="23356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Subnet Mask?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18335-C66D-9E6E-12BD-D1FF9E97F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2060848"/>
            <a:ext cx="9076928" cy="3971156"/>
          </a:xfrm>
        </p:spPr>
      </p:pic>
    </p:spTree>
    <p:extLst>
      <p:ext uri="{BB962C8B-B14F-4D97-AF65-F5344CB8AC3E}">
        <p14:creationId xmlns:p14="http://schemas.microsoft.com/office/powerpoint/2010/main" val="144215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35E4-7BE2-74C4-44D9-99EA4480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Persistent HTTP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DCE1B5-7126-D80D-AF56-B986FBDF4F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8" b="19929"/>
          <a:stretch/>
        </p:blipFill>
        <p:spPr>
          <a:xfrm>
            <a:off x="1219202" y="2276872"/>
            <a:ext cx="5078411" cy="33843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F65F2D-A900-3997-E1D2-0560750001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8" b="19929"/>
          <a:stretch/>
        </p:blipFill>
        <p:spPr>
          <a:xfrm>
            <a:off x="6500813" y="2276870"/>
            <a:ext cx="5078412" cy="3384378"/>
          </a:xfrm>
        </p:spPr>
      </p:pic>
    </p:spTree>
    <p:extLst>
      <p:ext uri="{BB962C8B-B14F-4D97-AF65-F5344CB8AC3E}">
        <p14:creationId xmlns:p14="http://schemas.microsoft.com/office/powerpoint/2010/main" val="194422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SMTP, POP3, and IMAP?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BFF8ED-9390-652E-7465-C3426E80B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00808"/>
            <a:ext cx="8874968" cy="4608512"/>
          </a:xfrm>
        </p:spPr>
      </p:pic>
    </p:spTree>
    <p:extLst>
      <p:ext uri="{BB962C8B-B14F-4D97-AF65-F5344CB8AC3E}">
        <p14:creationId xmlns:p14="http://schemas.microsoft.com/office/powerpoint/2010/main" val="55038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Email Works: SMTP, POP3 &amp; IMAP?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E926A-94C2-1157-80D5-8C1EA5161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91" y="1844824"/>
            <a:ext cx="4850284" cy="4408233"/>
          </a:xfrm>
        </p:spPr>
      </p:pic>
    </p:spTree>
    <p:extLst>
      <p:ext uri="{BB962C8B-B14F-4D97-AF65-F5344CB8AC3E}">
        <p14:creationId xmlns:p14="http://schemas.microsoft.com/office/powerpoint/2010/main" val="317105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FTP Works?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AA3BA-61C7-795C-696A-5EC21EAC5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988840"/>
            <a:ext cx="8130530" cy="4065265"/>
          </a:xfrm>
        </p:spPr>
      </p:pic>
    </p:spTree>
    <p:extLst>
      <p:ext uri="{BB962C8B-B14F-4D97-AF65-F5344CB8AC3E}">
        <p14:creationId xmlns:p14="http://schemas.microsoft.com/office/powerpoint/2010/main" val="92672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DHCP 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A85C27-0E93-7A73-4F1C-83915A95A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988840"/>
            <a:ext cx="8740403" cy="3979540"/>
          </a:xfrm>
        </p:spPr>
      </p:pic>
    </p:spTree>
    <p:extLst>
      <p:ext uri="{BB962C8B-B14F-4D97-AF65-F5344CB8AC3E}">
        <p14:creationId xmlns:p14="http://schemas.microsoft.com/office/powerpoint/2010/main" val="424727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B18-96A3-0127-F442-F8E417D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 a Glance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4B0EE85-9A95-EDC3-9872-AD9CBFBE1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829211"/>
              </p:ext>
            </p:extLst>
          </p:nvPr>
        </p:nvGraphicFramePr>
        <p:xfrm>
          <a:off x="1218882" y="1693616"/>
          <a:ext cx="10360500" cy="4624992"/>
        </p:xfrm>
        <a:graphic>
          <a:graphicData uri="http://schemas.openxmlformats.org/drawingml/2006/table">
            <a:tbl>
              <a:tblPr/>
              <a:tblGrid>
                <a:gridCol w="2072100">
                  <a:extLst>
                    <a:ext uri="{9D8B030D-6E8A-4147-A177-3AD203B41FA5}">
                      <a16:colId xmlns:a16="http://schemas.microsoft.com/office/drawing/2014/main" val="322012437"/>
                    </a:ext>
                  </a:extLst>
                </a:gridCol>
                <a:gridCol w="2072100">
                  <a:extLst>
                    <a:ext uri="{9D8B030D-6E8A-4147-A177-3AD203B41FA5}">
                      <a16:colId xmlns:a16="http://schemas.microsoft.com/office/drawing/2014/main" val="2597162800"/>
                    </a:ext>
                  </a:extLst>
                </a:gridCol>
                <a:gridCol w="2072100">
                  <a:extLst>
                    <a:ext uri="{9D8B030D-6E8A-4147-A177-3AD203B41FA5}">
                      <a16:colId xmlns:a16="http://schemas.microsoft.com/office/drawing/2014/main" val="4251680308"/>
                    </a:ext>
                  </a:extLst>
                </a:gridCol>
                <a:gridCol w="2072100">
                  <a:extLst>
                    <a:ext uri="{9D8B030D-6E8A-4147-A177-3AD203B41FA5}">
                      <a16:colId xmlns:a16="http://schemas.microsoft.com/office/drawing/2014/main" val="2775264816"/>
                    </a:ext>
                  </a:extLst>
                </a:gridCol>
                <a:gridCol w="2072100">
                  <a:extLst>
                    <a:ext uri="{9D8B030D-6E8A-4147-A177-3AD203B41FA5}">
                      <a16:colId xmlns:a16="http://schemas.microsoft.com/office/drawing/2014/main" val="3443213219"/>
                    </a:ext>
                  </a:extLst>
                </a:gridCol>
              </a:tblGrid>
              <a:tr h="266777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Protocol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Purpose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Port No(s)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TCP / UDP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Stateful?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45216"/>
                  </a:ext>
                </a:extLst>
              </a:tr>
              <a:tr h="691380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DNS</a:t>
                      </a:r>
                      <a:endParaRPr lang="en-IN" sz="1600" dirty="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Name → IP resolution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53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UDP / 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❌ No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776346"/>
                  </a:ext>
                </a:extLst>
              </a:tr>
              <a:tr h="691380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HTTP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Web transfer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80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❌ No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741648"/>
                  </a:ext>
                </a:extLst>
              </a:tr>
              <a:tr h="478648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SMTP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Send email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25 (Server → server) / </a:t>
                      </a:r>
                    </a:p>
                    <a:p>
                      <a:pPr algn="ctr"/>
                      <a:r>
                        <a:rPr lang="en-IN" sz="1600" dirty="0"/>
                        <a:t>587 (client → server)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159960"/>
                  </a:ext>
                </a:extLst>
              </a:tr>
              <a:tr h="480372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POP3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Retrieve email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110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56862"/>
                  </a:ext>
                </a:extLst>
              </a:tr>
              <a:tr h="691380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IMAP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Access email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143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552749"/>
                  </a:ext>
                </a:extLst>
              </a:tr>
              <a:tr h="691380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FTP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File transfer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21 (Control)/ 20 (Data)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TCP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700271"/>
                  </a:ext>
                </a:extLst>
              </a:tr>
              <a:tr h="480372">
                <a:tc>
                  <a:txBody>
                    <a:bodyPr/>
                    <a:lstStyle/>
                    <a:p>
                      <a:pPr algn="ctr"/>
                      <a:r>
                        <a:rPr lang="en-IN" sz="1600" b="1"/>
                        <a:t>DHCP</a:t>
                      </a:r>
                      <a:endParaRPr lang="en-IN" sz="1600"/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IP assignment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67 (Server) / 68 (Client)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UDP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✔ Yes</a:t>
                      </a:r>
                    </a:p>
                  </a:txBody>
                  <a:tcPr marL="53125" marR="53125" marT="26562" marB="265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59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17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25FE-3FD5-0F90-71A5-81B14676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Interesting Facts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F47EC63F-446B-A3B8-0177-7C19E86434A5}"/>
              </a:ext>
            </a:extLst>
          </p:cNvPr>
          <p:cNvSpPr/>
          <p:nvPr/>
        </p:nvSpPr>
        <p:spPr>
          <a:xfrm>
            <a:off x="1125860" y="1528656"/>
            <a:ext cx="5472608" cy="290845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The first ARPANET message in 1969 was meant to be “LOGIN,” but the system crashed after “LO”—the Internet’s first word was an accident.</a:t>
            </a:r>
            <a:endParaRPr lang="en-IN" sz="2800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9FD8B1A-525D-89CF-6E9E-A4C5DDE8996B}"/>
              </a:ext>
            </a:extLst>
          </p:cNvPr>
          <p:cNvSpPr/>
          <p:nvPr/>
        </p:nvSpPr>
        <p:spPr>
          <a:xfrm flipH="1">
            <a:off x="6106776" y="3212976"/>
            <a:ext cx="5472608" cy="290845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Designed during the Cold War, TCP/IP lets packets take multiple routes so the network survives even if parts are destroyed.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1903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25FE-3FD5-0F90-71A5-81B14676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Interesting Facts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F47EC63F-446B-A3B8-0177-7C19E86434A5}"/>
              </a:ext>
            </a:extLst>
          </p:cNvPr>
          <p:cNvSpPr/>
          <p:nvPr/>
        </p:nvSpPr>
        <p:spPr>
          <a:xfrm>
            <a:off x="1125860" y="1528656"/>
            <a:ext cx="5472608" cy="290845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Ray Tomlinson used @ to separate user and machine names while testing ARPANET file transfers. That simple choice shaped email forever.</a:t>
            </a:r>
            <a:endParaRPr lang="en-IN" sz="2800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9FD8B1A-525D-89CF-6E9E-A4C5DDE8996B}"/>
              </a:ext>
            </a:extLst>
          </p:cNvPr>
          <p:cNvSpPr/>
          <p:nvPr/>
        </p:nvSpPr>
        <p:spPr>
          <a:xfrm flipH="1">
            <a:off x="6106776" y="3212976"/>
            <a:ext cx="5472608" cy="290845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Early networks had too many collisions. Bob Metcalfe turned this flaw into a feature with CSMA/CD, letting Ethernet handle collisions instead of avoiding them.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8064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next?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i="0" dirty="0">
                <a:effectLst/>
                <a:latin typeface="Amazon Ember"/>
              </a:rPr>
              <a:t>Computer Networking: A Top-Down Approach  </a:t>
            </a:r>
            <a:r>
              <a:rPr lang="en-GB" b="1" i="1" dirty="0">
                <a:effectLst/>
                <a:latin typeface="Amazon Ember"/>
              </a:rPr>
              <a:t>James Kurose, Keith Ross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36E32C-A0D7-C663-C82D-3EAACD07B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19" y="584200"/>
            <a:ext cx="4191000" cy="5588000"/>
          </a:xfr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7CAB-EF71-06EA-CEBF-49057240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GB" b="1" dirty="0"/>
              <a:t>“In theory, theory and practice are the same. In practice, they are not.”</a:t>
            </a:r>
            <a:br>
              <a:rPr lang="en-GB" dirty="0"/>
            </a:br>
            <a:r>
              <a:rPr lang="en-GB" dirty="0"/>
              <a:t>— </a:t>
            </a:r>
            <a:r>
              <a:rPr lang="nl-NL" i="1" dirty="0"/>
              <a:t>Jan van de Snepscheut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4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DA58-5A91-1076-86FD-2C153961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Classful Addressing?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C07482-63A4-D3A3-EB05-D6D9A3887D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2636912"/>
            <a:ext cx="5078413" cy="250139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05BF8F6-BA38-D161-E58B-D0432C3028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96" y="2607953"/>
            <a:ext cx="5527927" cy="2530353"/>
          </a:xfrm>
        </p:spPr>
      </p:pic>
    </p:spTree>
    <p:extLst>
      <p:ext uri="{BB962C8B-B14F-4D97-AF65-F5344CB8AC3E}">
        <p14:creationId xmlns:p14="http://schemas.microsoft.com/office/powerpoint/2010/main" val="15993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619</TotalTime>
  <Words>1611</Words>
  <Application>Microsoft Office PowerPoint</Application>
  <PresentationFormat>Custom</PresentationFormat>
  <Paragraphs>297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Amazon Ember</vt:lpstr>
      <vt:lpstr>Arial</vt:lpstr>
      <vt:lpstr>Calibri</vt:lpstr>
      <vt:lpstr>Cambria Math</vt:lpstr>
      <vt:lpstr>Poppins</vt:lpstr>
      <vt:lpstr>Tech 16x9</vt:lpstr>
      <vt:lpstr>Computer Network</vt:lpstr>
      <vt:lpstr>Your First Thought on Computer Network</vt:lpstr>
      <vt:lpstr>How it actually looks…</vt:lpstr>
      <vt:lpstr>What We’ll Talk About</vt:lpstr>
      <vt:lpstr>IP Address</vt:lpstr>
      <vt:lpstr>Does an Address Belong to a Device, Network, or Process?</vt:lpstr>
      <vt:lpstr>What’s an IPv4 Address?</vt:lpstr>
      <vt:lpstr>What’s Subnet Mask?</vt:lpstr>
      <vt:lpstr>What’s Classful Addressing?</vt:lpstr>
      <vt:lpstr>What’s Classless Addressing?</vt:lpstr>
      <vt:lpstr>Subnetting vs Supernetting</vt:lpstr>
      <vt:lpstr>IPv6 Addressing</vt:lpstr>
      <vt:lpstr>Error Control</vt:lpstr>
      <vt:lpstr>What Errors Can Occur in a Network?</vt:lpstr>
      <vt:lpstr>What’s Error Control </vt:lpstr>
      <vt:lpstr>What’s Hamming Distance</vt:lpstr>
      <vt:lpstr>What are Error Control Methods</vt:lpstr>
      <vt:lpstr>Simple &amp; 2D Parity</vt:lpstr>
      <vt:lpstr>Cyclic Redundancy Code</vt:lpstr>
      <vt:lpstr>Checksum</vt:lpstr>
      <vt:lpstr>Hamming Code</vt:lpstr>
      <vt:lpstr>At a Glance</vt:lpstr>
      <vt:lpstr>Flow Control</vt:lpstr>
      <vt:lpstr>How Does a Network Control the Flow of Data?</vt:lpstr>
      <vt:lpstr>Stop-&amp;-Wait ARQ</vt:lpstr>
      <vt:lpstr>Go Back-N ARQ</vt:lpstr>
      <vt:lpstr>Selective Repeat ARQ</vt:lpstr>
      <vt:lpstr>Comparison of ARQ(Automatic Repeat reQuest) Protocols</vt:lpstr>
      <vt:lpstr>Performance Analysis of ARQ Protocols</vt:lpstr>
      <vt:lpstr>IPv4 Header</vt:lpstr>
      <vt:lpstr>Let’s Have a Look at the IPv4 Header</vt:lpstr>
      <vt:lpstr>What's IPv4 Fragmentation</vt:lpstr>
      <vt:lpstr>Facts About IPv4 Fields</vt:lpstr>
      <vt:lpstr>Facts About IPv4 Fields</vt:lpstr>
      <vt:lpstr>Transport Layer</vt:lpstr>
      <vt:lpstr>Let’s Move Towards the Transport Layer</vt:lpstr>
      <vt:lpstr>TCP Header</vt:lpstr>
      <vt:lpstr>TCP 3-Way Handshake</vt:lpstr>
      <vt:lpstr>TCP State Transition</vt:lpstr>
      <vt:lpstr>TCP Wrap Around Time</vt:lpstr>
      <vt:lpstr>TCP Congestion Control</vt:lpstr>
      <vt:lpstr>Congestion Control Phases</vt:lpstr>
      <vt:lpstr>TCP Congestion Detection</vt:lpstr>
      <vt:lpstr>Congestion Control Algorithms</vt:lpstr>
      <vt:lpstr>Congestion Control Algorithms</vt:lpstr>
      <vt:lpstr>UDP Header</vt:lpstr>
      <vt:lpstr>TCP vs UDP</vt:lpstr>
      <vt:lpstr>Medium Access Control</vt:lpstr>
      <vt:lpstr>What’s Going On in the Medium Access Control Layer?</vt:lpstr>
      <vt:lpstr>Where is the MAC Layer?</vt:lpstr>
      <vt:lpstr>Multiple Access Protocols</vt:lpstr>
      <vt:lpstr>ALOHA</vt:lpstr>
      <vt:lpstr>Ethernet: CSMA/CD</vt:lpstr>
      <vt:lpstr>CSMA/CD Binary Exponential Backoff</vt:lpstr>
      <vt:lpstr>Ethernet Frame</vt:lpstr>
      <vt:lpstr>Routing, Switching,  IP Support Protocol</vt:lpstr>
      <vt:lpstr>How Does a Packet Get Routed in a Network?</vt:lpstr>
      <vt:lpstr>Routing Algorithms</vt:lpstr>
      <vt:lpstr>Flooding</vt:lpstr>
      <vt:lpstr>Distance Vector Routing</vt:lpstr>
      <vt:lpstr>Link State Routing</vt:lpstr>
      <vt:lpstr>Distance Vector vs Link State Routing</vt:lpstr>
      <vt:lpstr>Do Packets Really Hop Between Routers?</vt:lpstr>
      <vt:lpstr>Switching Methods</vt:lpstr>
      <vt:lpstr>Circuit Switching</vt:lpstr>
      <vt:lpstr>Packet Switching</vt:lpstr>
      <vt:lpstr>Circuit Switching vs Packet Switching</vt:lpstr>
      <vt:lpstr>Datagram vs Virtual-Circuit Packet Switching</vt:lpstr>
      <vt:lpstr>Message Switching</vt:lpstr>
      <vt:lpstr>Does IP Need Supporting Protocols?</vt:lpstr>
      <vt:lpstr>Network Layer Protocols</vt:lpstr>
      <vt:lpstr>Address Resolution Protocol</vt:lpstr>
      <vt:lpstr>Internet Control Message Protocol</vt:lpstr>
      <vt:lpstr>Application Layer</vt:lpstr>
      <vt:lpstr>Why Is This Layer Called the Application Layer?</vt:lpstr>
      <vt:lpstr>How DNS works?</vt:lpstr>
      <vt:lpstr>Types of DNS Lookup</vt:lpstr>
      <vt:lpstr>How HTTP works?</vt:lpstr>
      <vt:lpstr>Non-Persistent HTTP</vt:lpstr>
      <vt:lpstr>Persistent HTTP</vt:lpstr>
      <vt:lpstr>What Are SMTP, POP3, and IMAP?</vt:lpstr>
      <vt:lpstr>How Email Works: SMTP, POP3 &amp; IMAP?</vt:lpstr>
      <vt:lpstr>How FTP Works?</vt:lpstr>
      <vt:lpstr>How DHCP Works</vt:lpstr>
      <vt:lpstr>At a Glance</vt:lpstr>
      <vt:lpstr>Some Interesting Facts</vt:lpstr>
      <vt:lpstr>Some Interesting Facts</vt:lpstr>
      <vt:lpstr>Where to go next?</vt:lpstr>
      <vt:lpstr>“In theory, theory and practice are the same. In practice, they are not.” — Jan van de Snepscheut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</dc:title>
  <dc:creator>Samrat Dey</dc:creator>
  <cp:lastModifiedBy>Samrat Dey</cp:lastModifiedBy>
  <cp:revision>5</cp:revision>
  <dcterms:created xsi:type="dcterms:W3CDTF">2026-01-06T17:02:46Z</dcterms:created>
  <dcterms:modified xsi:type="dcterms:W3CDTF">2026-01-07T12:25:16Z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